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68" r:id="rId12"/>
    <p:sldId id="270" r:id="rId13"/>
    <p:sldId id="271" r:id="rId14"/>
    <p:sldId id="274" r:id="rId15"/>
    <p:sldId id="272" r:id="rId16"/>
    <p:sldId id="273" r:id="rId17"/>
    <p:sldId id="279" r:id="rId18"/>
    <p:sldId id="278" r:id="rId19"/>
    <p:sldId id="283" r:id="rId20"/>
    <p:sldId id="284" r:id="rId21"/>
    <p:sldId id="280" r:id="rId22"/>
    <p:sldId id="281" r:id="rId23"/>
    <p:sldId id="285" r:id="rId24"/>
    <p:sldId id="282" r:id="rId25"/>
    <p:sldId id="257" r:id="rId26"/>
    <p:sldId id="258" r:id="rId27"/>
    <p:sldId id="276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1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94660"/>
  </p:normalViewPr>
  <p:slideViewPr>
    <p:cSldViewPr>
      <p:cViewPr varScale="1">
        <p:scale>
          <a:sx n="84" d="100"/>
          <a:sy n="84" d="100"/>
        </p:scale>
        <p:origin x="-13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3E2D-FBD2-47A3-B287-28517D54669A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1BAC5-F9CC-4D1A-86D6-E46DC18DE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1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BAC5-F9CC-4D1A-86D6-E46DC18DEB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i="1"/>
              <a:t>Va multumesc!</a:t>
            </a:r>
            <a:endParaRPr lang="x-none" i="1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1BAC5-F9CC-4D1A-86D6-E46DC18DEBD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96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6E92A6-3C3F-41BE-8ABD-82A33D03BE3D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A67465-BB6E-4CDE-8511-1C6B3C3A832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851648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 CAZ RAR </a:t>
            </a:r>
            <a:r>
              <a:rPr lang="en-US"/>
              <a:t>DE TUMORI NEUROENDOCRINE  PANCREATICE METACRONE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572000"/>
            <a:ext cx="5492496" cy="170453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err="1"/>
              <a:t>Vornicu</a:t>
            </a:r>
            <a:r>
              <a:rPr lang="en-US" dirty="0"/>
              <a:t>  Alexandra, </a:t>
            </a:r>
            <a:r>
              <a:rPr lang="en-US" dirty="0" err="1"/>
              <a:t>Trofin</a:t>
            </a:r>
            <a:r>
              <a:rPr lang="en-US" dirty="0"/>
              <a:t>  Ana-Maria, </a:t>
            </a:r>
            <a:r>
              <a:rPr lang="en-US" dirty="0" err="1"/>
              <a:t>Zabara</a:t>
            </a:r>
            <a:r>
              <a:rPr lang="en-US" dirty="0"/>
              <a:t> </a:t>
            </a:r>
            <a:r>
              <a:rPr lang="en-US" dirty="0" err="1"/>
              <a:t>Mihai</a:t>
            </a:r>
            <a:r>
              <a:rPr lang="en-US" dirty="0"/>
              <a:t>, </a:t>
            </a:r>
            <a:r>
              <a:rPr lang="en-US" dirty="0" err="1"/>
              <a:t>Cadar</a:t>
            </a:r>
            <a:r>
              <a:rPr lang="en-US" dirty="0"/>
              <a:t>  Ramona, </a:t>
            </a:r>
            <a:r>
              <a:rPr lang="en-US" dirty="0" err="1"/>
              <a:t>Crumpei</a:t>
            </a:r>
            <a:r>
              <a:rPr lang="en-US" dirty="0"/>
              <a:t>  Felicia, </a:t>
            </a:r>
            <a:r>
              <a:rPr lang="en-US" dirty="0" err="1"/>
              <a:t>Ursulescu</a:t>
            </a:r>
            <a:r>
              <a:rPr lang="en-US" dirty="0"/>
              <a:t>  </a:t>
            </a:r>
            <a:r>
              <a:rPr lang="en-US" dirty="0" err="1"/>
              <a:t>Lupascu</a:t>
            </a:r>
            <a:r>
              <a:rPr lang="en-US" dirty="0"/>
              <a:t> </a:t>
            </a:r>
            <a:r>
              <a:rPr lang="en-US" dirty="0" err="1"/>
              <a:t>Corina</a:t>
            </a:r>
            <a:r>
              <a:rPr lang="en-US" dirty="0"/>
              <a:t>, </a:t>
            </a:r>
            <a:r>
              <a:rPr lang="en-US" dirty="0" err="1"/>
              <a:t>Lupascu</a:t>
            </a:r>
            <a:r>
              <a:rPr lang="en-US" dirty="0"/>
              <a:t> </a:t>
            </a:r>
            <a:r>
              <a:rPr lang="en-US" dirty="0" err="1"/>
              <a:t>Cristian</a:t>
            </a:r>
            <a:r>
              <a:rPr lang="en-US" dirty="0"/>
              <a:t>  </a:t>
            </a:r>
          </a:p>
          <a:p>
            <a:pPr algn="ctr"/>
            <a:r>
              <a:rPr lang="en-US" dirty="0" err="1"/>
              <a:t>Spitalul</a:t>
            </a:r>
            <a:r>
              <a:rPr lang="en-US" dirty="0"/>
              <a:t> Clinic ‘Sf. </a:t>
            </a:r>
            <a:r>
              <a:rPr lang="en-US" dirty="0" err="1"/>
              <a:t>Spridon</a:t>
            </a:r>
            <a:r>
              <a:rPr lang="en-US" dirty="0"/>
              <a:t>’ Iasi, </a:t>
            </a:r>
            <a:r>
              <a:rPr lang="en-US" dirty="0" err="1"/>
              <a:t>Clinica</a:t>
            </a:r>
            <a:r>
              <a:rPr lang="en-US" dirty="0"/>
              <a:t> II </a:t>
            </a:r>
            <a:r>
              <a:rPr lang="en-US" dirty="0" err="1"/>
              <a:t>Chirurgie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854696" cy="495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err="1"/>
              <a:t>Analize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endParaRPr lang="en-US" dirty="0"/>
          </a:p>
          <a:p>
            <a:pPr algn="ctr"/>
            <a:endParaRPr lang="en-US" dirty="0"/>
          </a:p>
          <a:p>
            <a:pPr algn="l"/>
            <a:r>
              <a:rPr lang="en-US" dirty="0" err="1"/>
              <a:t>Hemoleucograma</a:t>
            </a:r>
            <a:r>
              <a:rPr lang="en-US" dirty="0"/>
              <a:t> -  </a:t>
            </a:r>
            <a:r>
              <a:rPr lang="en-US" dirty="0" err="1">
                <a:solidFill>
                  <a:srgbClr val="FF0000"/>
                </a:solidFill>
              </a:rPr>
              <a:t>Hb</a:t>
            </a:r>
            <a:r>
              <a:rPr lang="en-US" dirty="0">
                <a:solidFill>
                  <a:srgbClr val="FF0000"/>
                </a:solidFill>
              </a:rPr>
              <a:t>= 11,5 g/dl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r>
              <a:rPr lang="en-US" dirty="0" err="1"/>
              <a:t>Ionograma</a:t>
            </a:r>
            <a:r>
              <a:rPr lang="en-US" dirty="0"/>
              <a:t>- </a:t>
            </a:r>
            <a:r>
              <a:rPr lang="en-US" dirty="0" err="1"/>
              <a:t>normala</a:t>
            </a:r>
            <a:endParaRPr lang="en-US" dirty="0"/>
          </a:p>
          <a:p>
            <a:pPr algn="l"/>
            <a:r>
              <a:rPr lang="en-US" dirty="0"/>
              <a:t>Probe de </a:t>
            </a:r>
            <a:r>
              <a:rPr lang="en-US" dirty="0" err="1"/>
              <a:t>coagulare</a:t>
            </a:r>
            <a:r>
              <a:rPr lang="en-US" dirty="0"/>
              <a:t>- </a:t>
            </a:r>
            <a:r>
              <a:rPr lang="en-US" dirty="0" err="1"/>
              <a:t>normale</a:t>
            </a:r>
            <a:endParaRPr lang="en-US" dirty="0"/>
          </a:p>
          <a:p>
            <a:pPr algn="l"/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renala</a:t>
            </a:r>
            <a:r>
              <a:rPr lang="en-US" dirty="0"/>
              <a:t> – </a:t>
            </a:r>
            <a:r>
              <a:rPr lang="en-US" dirty="0" err="1"/>
              <a:t>normala</a:t>
            </a:r>
            <a:endParaRPr lang="en-US" dirty="0"/>
          </a:p>
          <a:p>
            <a:pPr algn="l"/>
            <a:r>
              <a:rPr lang="en-US" dirty="0"/>
              <a:t>Probe </a:t>
            </a:r>
            <a:r>
              <a:rPr lang="en-US" dirty="0" err="1"/>
              <a:t>hepatice</a:t>
            </a:r>
            <a:r>
              <a:rPr lang="en-US" dirty="0"/>
              <a:t> – </a:t>
            </a:r>
            <a:r>
              <a:rPr lang="en-US" dirty="0" err="1"/>
              <a:t>normale</a:t>
            </a:r>
            <a:endParaRPr lang="en-US" dirty="0"/>
          </a:p>
          <a:p>
            <a:pPr algn="l"/>
            <a:r>
              <a:rPr lang="en-US" dirty="0" err="1">
                <a:solidFill>
                  <a:srgbClr val="FFFF00"/>
                </a:solidFill>
              </a:rPr>
              <a:t>Rezerva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alcalina</a:t>
            </a:r>
            <a:r>
              <a:rPr lang="en-US" dirty="0">
                <a:solidFill>
                  <a:srgbClr val="FFFF00"/>
                </a:solidFill>
              </a:rPr>
              <a:t> = 19,4</a:t>
            </a:r>
          </a:p>
          <a:p>
            <a:pPr algn="l"/>
            <a:r>
              <a:rPr lang="en-US" dirty="0" err="1">
                <a:solidFill>
                  <a:srgbClr val="FFFF00"/>
                </a:solidFill>
              </a:rPr>
              <a:t>Amilaza</a:t>
            </a:r>
            <a:r>
              <a:rPr lang="en-US" dirty="0">
                <a:solidFill>
                  <a:srgbClr val="FFFF00"/>
                </a:solidFill>
              </a:rPr>
              <a:t>- 101</a:t>
            </a:r>
          </a:p>
          <a:p>
            <a:pPr algn="l"/>
            <a:r>
              <a:rPr lang="en-US" dirty="0" err="1">
                <a:solidFill>
                  <a:srgbClr val="FFFF00"/>
                </a:solidFill>
              </a:rPr>
              <a:t>Lipaza</a:t>
            </a:r>
            <a:r>
              <a:rPr lang="en-US" dirty="0">
                <a:solidFill>
                  <a:srgbClr val="FFFF00"/>
                </a:solidFill>
              </a:rPr>
              <a:t> – 345</a:t>
            </a:r>
          </a:p>
          <a:p>
            <a:pPr algn="l"/>
            <a:r>
              <a:rPr lang="en-US" dirty="0" err="1">
                <a:solidFill>
                  <a:srgbClr val="FFFF00"/>
                </a:solidFill>
              </a:rPr>
              <a:t>Amilazurie</a:t>
            </a:r>
            <a:r>
              <a:rPr lang="en-US" dirty="0">
                <a:solidFill>
                  <a:srgbClr val="FFFF00"/>
                </a:solidFill>
              </a:rPr>
              <a:t> - 400</a:t>
            </a:r>
          </a:p>
          <a:p>
            <a:pPr algn="l"/>
            <a:r>
              <a:rPr lang="en-US" dirty="0" err="1"/>
              <a:t>Glucoza</a:t>
            </a:r>
            <a:r>
              <a:rPr lang="en-US" dirty="0"/>
              <a:t>  - </a:t>
            </a:r>
            <a:r>
              <a:rPr lang="en-US" dirty="0" err="1"/>
              <a:t>valori</a:t>
            </a:r>
            <a:r>
              <a:rPr lang="en-US" dirty="0"/>
              <a:t> </a:t>
            </a:r>
            <a:r>
              <a:rPr lang="en-US" dirty="0" err="1"/>
              <a:t>cuprinse</a:t>
            </a:r>
            <a:r>
              <a:rPr lang="en-US" dirty="0"/>
              <a:t>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18 </a:t>
            </a:r>
            <a:r>
              <a:rPr lang="en-US" dirty="0" err="1">
                <a:solidFill>
                  <a:srgbClr val="FF0000"/>
                </a:solidFill>
              </a:rPr>
              <a:t>si</a:t>
            </a:r>
            <a:r>
              <a:rPr lang="en-US" dirty="0">
                <a:solidFill>
                  <a:srgbClr val="FF0000"/>
                </a:solidFill>
              </a:rPr>
              <a:t> 40 mg/dl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85164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4572000" cy="51816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i="1" dirty="0" err="1"/>
              <a:t>Ecografie</a:t>
            </a:r>
            <a:r>
              <a:rPr lang="en-US" b="1" i="1" dirty="0"/>
              <a:t>  </a:t>
            </a:r>
            <a:r>
              <a:rPr lang="en-US" b="1" i="1" dirty="0" err="1"/>
              <a:t>abdominala</a:t>
            </a:r>
            <a:r>
              <a:rPr lang="en-US" b="1" i="1" dirty="0"/>
              <a:t> </a:t>
            </a:r>
            <a:r>
              <a:rPr lang="en-US" dirty="0"/>
              <a:t>: </a:t>
            </a:r>
            <a:r>
              <a:rPr lang="en-US" dirty="0" err="1"/>
              <a:t>ficat</a:t>
            </a:r>
            <a:r>
              <a:rPr lang="en-US" dirty="0"/>
              <a:t> cu </a:t>
            </a:r>
            <a:r>
              <a:rPr lang="en-US" dirty="0" err="1"/>
              <a:t>dimensiuni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, </a:t>
            </a:r>
            <a:r>
              <a:rPr lang="en-US" dirty="0" err="1"/>
              <a:t>steatozic</a:t>
            </a:r>
            <a:r>
              <a:rPr lang="en-US" dirty="0"/>
              <a:t>, </a:t>
            </a:r>
            <a:r>
              <a:rPr lang="en-US" dirty="0" err="1"/>
              <a:t>splina</a:t>
            </a:r>
            <a:r>
              <a:rPr lang="en-US" dirty="0"/>
              <a:t>, </a:t>
            </a:r>
            <a:r>
              <a:rPr lang="en-US" dirty="0" err="1"/>
              <a:t>rinichi</a:t>
            </a:r>
            <a:r>
              <a:rPr lang="en-US" dirty="0"/>
              <a:t>- </a:t>
            </a:r>
            <a:r>
              <a:rPr lang="en-US" dirty="0" err="1"/>
              <a:t>normale</a:t>
            </a:r>
            <a:r>
              <a:rPr lang="en-US" dirty="0"/>
              <a:t>, </a:t>
            </a:r>
            <a:r>
              <a:rPr lang="en-US" dirty="0" err="1"/>
              <a:t>absenta</a:t>
            </a:r>
            <a:r>
              <a:rPr lang="en-US" dirty="0"/>
              <a:t> </a:t>
            </a:r>
            <a:r>
              <a:rPr lang="en-US" dirty="0" err="1"/>
              <a:t>lichidului</a:t>
            </a:r>
            <a:r>
              <a:rPr lang="en-US" dirty="0"/>
              <a:t>  </a:t>
            </a:r>
            <a:r>
              <a:rPr lang="en-US" dirty="0" err="1"/>
              <a:t>liber</a:t>
            </a:r>
            <a:r>
              <a:rPr lang="en-US" dirty="0"/>
              <a:t>  </a:t>
            </a:r>
            <a:r>
              <a:rPr lang="en-US" dirty="0" err="1"/>
              <a:t>intraperitoneal</a:t>
            </a:r>
            <a:r>
              <a:rPr lang="en-US" dirty="0"/>
              <a:t>; 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cozii</a:t>
            </a:r>
            <a:r>
              <a:rPr lang="en-US" dirty="0"/>
              <a:t> </a:t>
            </a:r>
            <a:r>
              <a:rPr lang="en-US" dirty="0" err="1"/>
              <a:t>pancreasului</a:t>
            </a:r>
            <a:r>
              <a:rPr lang="en-US" dirty="0"/>
              <a:t>-  </a:t>
            </a:r>
            <a:r>
              <a:rPr lang="en-US" dirty="0" err="1"/>
              <a:t>nodul</a:t>
            </a:r>
            <a:r>
              <a:rPr lang="en-US" dirty="0"/>
              <a:t> </a:t>
            </a:r>
            <a:r>
              <a:rPr lang="en-US" dirty="0" err="1"/>
              <a:t>hipoecogen</a:t>
            </a:r>
            <a:r>
              <a:rPr lang="en-US" dirty="0"/>
              <a:t>  de 31/18 mm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b="1" i="1" dirty="0" err="1"/>
              <a:t>Examen</a:t>
            </a:r>
            <a:r>
              <a:rPr lang="en-US" b="1" i="1" dirty="0"/>
              <a:t> CT abdominal</a:t>
            </a:r>
            <a:r>
              <a:rPr lang="en-US" dirty="0"/>
              <a:t>:  la  </a:t>
            </a:r>
            <a:r>
              <a:rPr lang="en-US" dirty="0" err="1"/>
              <a:t>nivelul</a:t>
            </a:r>
            <a:r>
              <a:rPr lang="en-US" dirty="0"/>
              <a:t>  </a:t>
            </a:r>
            <a:r>
              <a:rPr lang="en-US" dirty="0" err="1"/>
              <a:t>corpului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cozii</a:t>
            </a:r>
            <a:r>
              <a:rPr lang="en-US" dirty="0"/>
              <a:t> </a:t>
            </a:r>
            <a:r>
              <a:rPr lang="en-US" dirty="0" err="1"/>
              <a:t>pancreasului</a:t>
            </a:r>
            <a:r>
              <a:rPr lang="en-US" dirty="0"/>
              <a:t>-  </a:t>
            </a:r>
            <a:r>
              <a:rPr lang="en-US" dirty="0" err="1"/>
              <a:t>formatiune</a:t>
            </a:r>
            <a:r>
              <a:rPr lang="en-US" dirty="0"/>
              <a:t> </a:t>
            </a:r>
            <a:r>
              <a:rPr lang="en-US" dirty="0" err="1"/>
              <a:t>expansiva</a:t>
            </a:r>
            <a:r>
              <a:rPr lang="en-US" dirty="0"/>
              <a:t>, </a:t>
            </a:r>
            <a:r>
              <a:rPr lang="en-US" dirty="0" err="1"/>
              <a:t>solida</a:t>
            </a:r>
            <a:r>
              <a:rPr lang="en-US" dirty="0"/>
              <a:t>,  </a:t>
            </a:r>
            <a:r>
              <a:rPr lang="en-US" dirty="0" err="1"/>
              <a:t>neomogena</a:t>
            </a:r>
            <a:r>
              <a:rPr lang="en-US" dirty="0"/>
              <a:t> </a:t>
            </a:r>
            <a:r>
              <a:rPr lang="en-US" dirty="0" err="1"/>
              <a:t>mativ</a:t>
            </a:r>
            <a:r>
              <a:rPr lang="en-US" dirty="0"/>
              <a:t>, cu </a:t>
            </a:r>
            <a:r>
              <a:rPr lang="en-US" dirty="0" err="1"/>
              <a:t>importanta</a:t>
            </a:r>
            <a:r>
              <a:rPr lang="en-US" dirty="0"/>
              <a:t> </a:t>
            </a:r>
            <a:r>
              <a:rPr lang="en-US" dirty="0" err="1"/>
              <a:t>priza</a:t>
            </a:r>
            <a:r>
              <a:rPr lang="en-US" dirty="0"/>
              <a:t> de contrast, </a:t>
            </a:r>
            <a:r>
              <a:rPr lang="en-US" dirty="0" err="1"/>
              <a:t>contur</a:t>
            </a:r>
            <a:r>
              <a:rPr lang="en-US" dirty="0"/>
              <a:t>  net </a:t>
            </a:r>
            <a:r>
              <a:rPr lang="en-US" dirty="0" err="1"/>
              <a:t>si</a:t>
            </a:r>
            <a:r>
              <a:rPr lang="en-US" dirty="0"/>
              <a:t>  </a:t>
            </a:r>
            <a:r>
              <a:rPr lang="en-US" dirty="0" err="1"/>
              <a:t>dimensiuni</a:t>
            </a:r>
            <a:r>
              <a:rPr lang="en-US" dirty="0"/>
              <a:t> de 31/28/34 mm. </a:t>
            </a:r>
          </a:p>
        </p:txBody>
      </p:sp>
      <p:pic>
        <p:nvPicPr>
          <p:cNvPr id="7" name="Picture 3" descr="C:\Users\ana\Desktop\budeanu\IMG-0003-0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762000"/>
            <a:ext cx="3733800" cy="2895600"/>
          </a:xfrm>
          <a:prstGeom prst="rect">
            <a:avLst/>
          </a:prstGeom>
          <a:noFill/>
        </p:spPr>
      </p:pic>
      <p:pic>
        <p:nvPicPr>
          <p:cNvPr id="3074" name="Picture 2" descr="C:\Users\ana\Desktop\IMG-0002-0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3733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153400" cy="2514600"/>
          </a:xfrm>
        </p:spPr>
        <p:txBody>
          <a:bodyPr/>
          <a:lstStyle/>
          <a:p>
            <a:pPr algn="l"/>
            <a:r>
              <a:rPr lang="en-US" dirty="0"/>
              <a:t>	</a:t>
            </a:r>
            <a:r>
              <a:rPr lang="en-US" dirty="0" err="1"/>
              <a:t>Simptomatologia</a:t>
            </a:r>
            <a:r>
              <a:rPr lang="en-US" dirty="0"/>
              <a:t>  </a:t>
            </a:r>
            <a:r>
              <a:rPr lang="en-US" dirty="0" err="1"/>
              <a:t>clinica</a:t>
            </a:r>
            <a:r>
              <a:rPr lang="en-US" dirty="0"/>
              <a:t>, </a:t>
            </a:r>
            <a:r>
              <a:rPr lang="en-US" dirty="0" err="1"/>
              <a:t>caracteristicile</a:t>
            </a:r>
            <a:r>
              <a:rPr lang="en-US" dirty="0"/>
              <a:t> </a:t>
            </a:r>
            <a:r>
              <a:rPr lang="en-US" dirty="0" err="1"/>
              <a:t>imagistice</a:t>
            </a:r>
            <a:r>
              <a:rPr lang="en-US" dirty="0"/>
              <a:t>  ale </a:t>
            </a:r>
            <a:r>
              <a:rPr lang="en-US" dirty="0" err="1"/>
              <a:t>tumorii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analizele</a:t>
            </a:r>
            <a:r>
              <a:rPr lang="en-US" dirty="0"/>
              <a:t> de </a:t>
            </a:r>
            <a:r>
              <a:rPr lang="en-US" dirty="0" err="1"/>
              <a:t>laborator</a:t>
            </a:r>
            <a:r>
              <a:rPr lang="en-US" dirty="0"/>
              <a:t> </a:t>
            </a:r>
            <a:r>
              <a:rPr lang="en-US" dirty="0" err="1"/>
              <a:t>ridica</a:t>
            </a:r>
            <a:r>
              <a:rPr lang="en-US" dirty="0"/>
              <a:t> </a:t>
            </a:r>
            <a:r>
              <a:rPr lang="en-US" dirty="0" err="1"/>
              <a:t>suspiciunea</a:t>
            </a:r>
            <a:r>
              <a:rPr lang="en-US" dirty="0"/>
              <a:t>  </a:t>
            </a:r>
            <a:r>
              <a:rPr lang="en-US" dirty="0" err="1"/>
              <a:t>diagnosticului</a:t>
            </a:r>
            <a:r>
              <a:rPr lang="en-US" dirty="0"/>
              <a:t> de  </a:t>
            </a:r>
            <a:r>
              <a:rPr lang="en-US" dirty="0">
                <a:solidFill>
                  <a:srgbClr val="FFFF00"/>
                </a:solidFill>
              </a:rPr>
              <a:t>INSULINOM</a:t>
            </a:r>
          </a:p>
          <a:p>
            <a:pPr algn="l"/>
            <a:endParaRPr lang="en-US" dirty="0">
              <a:solidFill>
                <a:srgbClr val="FFFF00"/>
              </a:solidFill>
            </a:endParaRPr>
          </a:p>
          <a:p>
            <a:pPr algn="l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3886200" cy="4267200"/>
          </a:xfrm>
        </p:spPr>
        <p:txBody>
          <a:bodyPr>
            <a:noAutofit/>
          </a:bodyPr>
          <a:lstStyle/>
          <a:p>
            <a:pPr algn="ctr"/>
            <a:r>
              <a:rPr lang="en-US" sz="2400" dirty="0" err="1"/>
              <a:t>Interventie</a:t>
            </a:r>
            <a:r>
              <a:rPr lang="en-US" sz="2400" dirty="0"/>
              <a:t>  </a:t>
            </a:r>
            <a:r>
              <a:rPr lang="en-US" sz="2400" dirty="0" err="1"/>
              <a:t>chirurgicala</a:t>
            </a:r>
            <a:endParaRPr lang="en-US" sz="2400" dirty="0"/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 err="1"/>
              <a:t>Laparotomie</a:t>
            </a:r>
            <a:r>
              <a:rPr lang="en-US" sz="2400" dirty="0"/>
              <a:t> </a:t>
            </a:r>
            <a:r>
              <a:rPr lang="en-US" sz="2400" dirty="0" err="1"/>
              <a:t>exploratorie</a:t>
            </a:r>
            <a:endParaRPr lang="en-US" sz="2400" dirty="0"/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 err="1"/>
              <a:t>Visceroliza</a:t>
            </a:r>
            <a:endParaRPr lang="en-US" sz="2400" dirty="0"/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 err="1"/>
              <a:t>Tumorectomie</a:t>
            </a:r>
            <a:r>
              <a:rPr lang="en-US" sz="2400" dirty="0"/>
              <a:t>  cu  </a:t>
            </a:r>
            <a:r>
              <a:rPr lang="en-US" sz="2400" dirty="0" err="1"/>
              <a:t>rezectie</a:t>
            </a:r>
            <a:r>
              <a:rPr lang="en-US" sz="2400" dirty="0"/>
              <a:t> </a:t>
            </a:r>
            <a:r>
              <a:rPr lang="en-US" sz="2400" dirty="0" err="1"/>
              <a:t>pancreatica</a:t>
            </a:r>
            <a:r>
              <a:rPr lang="en-US" sz="2400" dirty="0"/>
              <a:t>   </a:t>
            </a:r>
            <a:r>
              <a:rPr lang="en-US" sz="2400" dirty="0" err="1"/>
              <a:t>atipica</a:t>
            </a:r>
            <a:endParaRPr lang="en-US" sz="2400" dirty="0"/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 err="1"/>
              <a:t>Pancreatorafie</a:t>
            </a:r>
            <a:r>
              <a:rPr lang="en-US" sz="2400" dirty="0"/>
              <a:t> </a:t>
            </a:r>
          </a:p>
          <a:p>
            <a:pPr algn="l">
              <a:buFont typeface="Arial" pitchFamily="34" charset="0"/>
              <a:buChar char="•"/>
            </a:pPr>
            <a:endParaRPr lang="en-US" sz="2400" dirty="0"/>
          </a:p>
          <a:p>
            <a:pPr algn="l">
              <a:buFont typeface="Arial" pitchFamily="34" charset="0"/>
              <a:buChar char="•"/>
            </a:pPr>
            <a:r>
              <a:rPr lang="en-US" sz="2400" dirty="0" err="1"/>
              <a:t>Drenaj</a:t>
            </a:r>
            <a:r>
              <a:rPr lang="en-US" sz="2400" dirty="0"/>
              <a:t> peritoneal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1" y="3886200"/>
            <a:ext cx="4343400" cy="275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854696" cy="4495800"/>
          </a:xfrm>
        </p:spPr>
        <p:txBody>
          <a:bodyPr/>
          <a:lstStyle/>
          <a:p>
            <a:pPr algn="ctr"/>
            <a:r>
              <a:rPr lang="en-US" dirty="0" err="1"/>
              <a:t>Evolutie</a:t>
            </a:r>
            <a:r>
              <a:rPr lang="en-US" dirty="0"/>
              <a:t> </a:t>
            </a:r>
            <a:r>
              <a:rPr lang="en-US" dirty="0" err="1"/>
              <a:t>postoperatorie</a:t>
            </a:r>
            <a:endParaRPr lang="en-US" dirty="0"/>
          </a:p>
          <a:p>
            <a:pPr algn="ctr"/>
            <a:endParaRPr lang="en-US" dirty="0"/>
          </a:p>
          <a:p>
            <a:pPr algn="l"/>
            <a:r>
              <a:rPr lang="en-US" dirty="0" err="1"/>
              <a:t>Normalizarea</a:t>
            </a:r>
            <a:r>
              <a:rPr lang="en-US" dirty="0"/>
              <a:t>  </a:t>
            </a:r>
            <a:r>
              <a:rPr lang="en-US" dirty="0" err="1"/>
              <a:t>valorilor</a:t>
            </a:r>
            <a:r>
              <a:rPr lang="en-US" dirty="0"/>
              <a:t>  </a:t>
            </a:r>
            <a:r>
              <a:rPr lang="en-US" dirty="0" err="1"/>
              <a:t>glicemiei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Complicatii</a:t>
            </a:r>
            <a:r>
              <a:rPr lang="en-US" dirty="0"/>
              <a:t> </a:t>
            </a:r>
            <a:r>
              <a:rPr lang="en-US" dirty="0" err="1"/>
              <a:t>postoperatorii</a:t>
            </a:r>
            <a:r>
              <a:rPr lang="en-US" dirty="0"/>
              <a:t>: </a:t>
            </a:r>
            <a:r>
              <a:rPr lang="en-US" dirty="0" err="1"/>
              <a:t>aparitia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fistule</a:t>
            </a:r>
            <a:r>
              <a:rPr lang="en-US" dirty="0"/>
              <a:t> </a:t>
            </a:r>
            <a:r>
              <a:rPr lang="en-US" dirty="0" err="1"/>
              <a:t>pancreatice</a:t>
            </a:r>
            <a:r>
              <a:rPr lang="en-US" dirty="0"/>
              <a:t> cu debit </a:t>
            </a:r>
            <a:r>
              <a:rPr lang="en-US" dirty="0" err="1"/>
              <a:t>mic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990600"/>
            <a:ext cx="4800600" cy="5181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/>
              <a:t>Rezultat</a:t>
            </a:r>
            <a:r>
              <a:rPr lang="en-US" dirty="0"/>
              <a:t>  </a:t>
            </a:r>
            <a:r>
              <a:rPr lang="en-US" dirty="0" err="1"/>
              <a:t>anatomo-patologic</a:t>
            </a:r>
            <a:endParaRPr lang="en-US" dirty="0"/>
          </a:p>
          <a:p>
            <a:pPr algn="ctr"/>
            <a:endParaRPr lang="en-US" dirty="0"/>
          </a:p>
          <a:p>
            <a:pPr algn="l"/>
            <a:r>
              <a:rPr lang="en-US" dirty="0" err="1"/>
              <a:t>Piesa</a:t>
            </a:r>
            <a:r>
              <a:rPr lang="en-US" dirty="0"/>
              <a:t>  de  </a:t>
            </a:r>
            <a:r>
              <a:rPr lang="en-US" dirty="0" err="1"/>
              <a:t>rezectie</a:t>
            </a:r>
            <a:r>
              <a:rPr lang="en-US" dirty="0"/>
              <a:t>  </a:t>
            </a:r>
            <a:r>
              <a:rPr lang="en-US" dirty="0" err="1"/>
              <a:t>prezinta</a:t>
            </a:r>
            <a:r>
              <a:rPr lang="en-US" dirty="0"/>
              <a:t>  o </a:t>
            </a:r>
            <a:r>
              <a:rPr lang="en-US" dirty="0" err="1"/>
              <a:t>proliferare</a:t>
            </a:r>
            <a:r>
              <a:rPr lang="en-US" dirty="0"/>
              <a:t>  </a:t>
            </a:r>
            <a:r>
              <a:rPr lang="en-US" dirty="0" err="1"/>
              <a:t>tumorala</a:t>
            </a:r>
            <a:r>
              <a:rPr lang="en-US" dirty="0"/>
              <a:t>  cu </a:t>
            </a:r>
            <a:r>
              <a:rPr lang="en-US" dirty="0" err="1"/>
              <a:t>arhitectura</a:t>
            </a:r>
            <a:r>
              <a:rPr lang="en-US" dirty="0"/>
              <a:t> </a:t>
            </a:r>
            <a:r>
              <a:rPr lang="en-US" dirty="0" err="1"/>
              <a:t>trabeculara</a:t>
            </a:r>
            <a:r>
              <a:rPr lang="en-US" dirty="0"/>
              <a:t>  </a:t>
            </a:r>
            <a:r>
              <a:rPr lang="en-US" dirty="0" err="1"/>
              <a:t>sau</a:t>
            </a:r>
            <a:r>
              <a:rPr lang="en-US" dirty="0"/>
              <a:t>  </a:t>
            </a:r>
            <a:r>
              <a:rPr lang="en-US" dirty="0" err="1"/>
              <a:t>acinara</a:t>
            </a:r>
            <a:r>
              <a:rPr lang="en-US" dirty="0"/>
              <a:t> cu </a:t>
            </a:r>
            <a:r>
              <a:rPr lang="en-US" dirty="0" err="1"/>
              <a:t>pleiomorfism</a:t>
            </a:r>
            <a:r>
              <a:rPr lang="en-US" dirty="0"/>
              <a:t>  </a:t>
            </a:r>
            <a:r>
              <a:rPr lang="en-US" dirty="0" err="1"/>
              <a:t>celular</a:t>
            </a:r>
            <a:r>
              <a:rPr lang="en-US" dirty="0"/>
              <a:t>  </a:t>
            </a:r>
            <a:r>
              <a:rPr lang="en-US" dirty="0" err="1"/>
              <a:t>moderat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indice</a:t>
            </a:r>
            <a:r>
              <a:rPr lang="en-US" dirty="0"/>
              <a:t>  mitotic  </a:t>
            </a:r>
            <a:r>
              <a:rPr lang="en-US" dirty="0" err="1"/>
              <a:t>ridicat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Aspectele</a:t>
            </a:r>
            <a:r>
              <a:rPr lang="en-US" dirty="0"/>
              <a:t>  </a:t>
            </a:r>
            <a:r>
              <a:rPr lang="en-US" dirty="0" err="1"/>
              <a:t>morfologice</a:t>
            </a:r>
            <a:r>
              <a:rPr lang="en-US" dirty="0"/>
              <a:t>  </a:t>
            </a:r>
            <a:r>
              <a:rPr lang="en-US" dirty="0" err="1"/>
              <a:t>identificate</a:t>
            </a:r>
            <a:r>
              <a:rPr lang="en-US" dirty="0"/>
              <a:t> </a:t>
            </a:r>
            <a:r>
              <a:rPr lang="en-US" dirty="0" err="1"/>
              <a:t>corespund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 </a:t>
            </a:r>
            <a:r>
              <a:rPr lang="en-US" i="1" dirty="0" err="1">
                <a:solidFill>
                  <a:srgbClr val="7030A0"/>
                </a:solidFill>
              </a:rPr>
              <a:t>tumori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neuroendocrine</a:t>
            </a:r>
            <a:r>
              <a:rPr lang="en-US" i="1" dirty="0">
                <a:solidFill>
                  <a:srgbClr val="7030A0"/>
                </a:solidFill>
              </a:rPr>
              <a:t>  G2  cu prognostic </a:t>
            </a:r>
            <a:r>
              <a:rPr lang="en-US" i="1" dirty="0" err="1">
                <a:solidFill>
                  <a:srgbClr val="7030A0"/>
                </a:solidFill>
              </a:rPr>
              <a:t>intermediar</a:t>
            </a:r>
            <a:endParaRPr lang="en-US" i="1" dirty="0">
              <a:solidFill>
                <a:srgbClr val="7030A0"/>
              </a:solidFill>
            </a:endParaRPr>
          </a:p>
          <a:p>
            <a:pPr algn="ctr"/>
            <a:r>
              <a:rPr lang="en-US" dirty="0"/>
              <a:t>pT2N0-G2 LV0Pn0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143000"/>
            <a:ext cx="4114800" cy="283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186626"/>
            <a:ext cx="4140200" cy="267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/>
              <a:t>Imunohistochimie</a:t>
            </a:r>
            <a:r>
              <a:rPr lang="en-US" dirty="0"/>
              <a:t> </a:t>
            </a:r>
          </a:p>
          <a:p>
            <a:pPr algn="ctr"/>
            <a:endParaRPr lang="en-US" dirty="0"/>
          </a:p>
          <a:p>
            <a:pPr algn="l"/>
            <a:r>
              <a:rPr lang="en-US" dirty="0" err="1"/>
              <a:t>Intens</a:t>
            </a:r>
            <a:r>
              <a:rPr lang="en-US" dirty="0"/>
              <a:t> </a:t>
            </a:r>
            <a:r>
              <a:rPr lang="en-US" dirty="0" err="1"/>
              <a:t>pozitive</a:t>
            </a:r>
            <a:r>
              <a:rPr lang="en-US" dirty="0"/>
              <a:t>  </a:t>
            </a:r>
            <a:r>
              <a:rPr lang="en-US" dirty="0" err="1"/>
              <a:t>difuz</a:t>
            </a:r>
            <a:r>
              <a:rPr lang="en-US" dirty="0"/>
              <a:t>  </a:t>
            </a:r>
            <a:r>
              <a:rPr lang="en-US" dirty="0" err="1"/>
              <a:t>membranar</a:t>
            </a:r>
            <a:r>
              <a:rPr lang="en-US" dirty="0"/>
              <a:t>  </a:t>
            </a:r>
            <a:r>
              <a:rPr lang="en-US" dirty="0" err="1"/>
              <a:t>sau</a:t>
            </a:r>
            <a:r>
              <a:rPr lang="en-US" dirty="0"/>
              <a:t>  </a:t>
            </a:r>
            <a:r>
              <a:rPr lang="en-US" dirty="0" err="1"/>
              <a:t>citoplasmatic</a:t>
            </a:r>
            <a:r>
              <a:rPr lang="en-US" dirty="0"/>
              <a:t>  in </a:t>
            </a:r>
            <a:r>
              <a:rPr lang="en-US" dirty="0" err="1"/>
              <a:t>proliferatul</a:t>
            </a:r>
            <a:r>
              <a:rPr lang="en-US" dirty="0"/>
              <a:t>  </a:t>
            </a:r>
            <a:r>
              <a:rPr lang="en-US" dirty="0" err="1"/>
              <a:t>tumoral</a:t>
            </a:r>
            <a:r>
              <a:rPr lang="en-US" dirty="0"/>
              <a:t>:</a:t>
            </a:r>
          </a:p>
          <a:p>
            <a:pPr algn="l"/>
            <a:r>
              <a:rPr lang="en-US" dirty="0"/>
              <a:t>	NSE</a:t>
            </a:r>
          </a:p>
          <a:p>
            <a:pPr algn="l"/>
            <a:r>
              <a:rPr lang="en-US" dirty="0"/>
              <a:t>	</a:t>
            </a:r>
            <a:r>
              <a:rPr lang="en-US" dirty="0" err="1"/>
              <a:t>Cromogranin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	</a:t>
            </a:r>
            <a:r>
              <a:rPr lang="en-US" dirty="0" err="1"/>
              <a:t>Sinaptofizin</a:t>
            </a:r>
            <a:endParaRPr lang="en-US" dirty="0"/>
          </a:p>
          <a:p>
            <a:pPr algn="l"/>
            <a:r>
              <a:rPr lang="en-US" dirty="0"/>
              <a:t>	CD56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Ki67 – 3%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Aspectele</a:t>
            </a:r>
            <a:r>
              <a:rPr lang="en-US" dirty="0"/>
              <a:t>  </a:t>
            </a:r>
            <a:r>
              <a:rPr lang="en-US" dirty="0" err="1"/>
              <a:t>morfologice</a:t>
            </a:r>
            <a:r>
              <a:rPr lang="en-US" dirty="0"/>
              <a:t>  </a:t>
            </a:r>
            <a:r>
              <a:rPr lang="en-US" dirty="0" err="1"/>
              <a:t>si</a:t>
            </a:r>
            <a:r>
              <a:rPr lang="en-US" dirty="0"/>
              <a:t>  </a:t>
            </a:r>
            <a:r>
              <a:rPr lang="en-US" dirty="0" err="1"/>
              <a:t>reactiile</a:t>
            </a:r>
            <a:r>
              <a:rPr lang="en-US" dirty="0"/>
              <a:t>  </a:t>
            </a:r>
            <a:r>
              <a:rPr lang="en-US" dirty="0" err="1"/>
              <a:t>imunohistochimice</a:t>
            </a:r>
            <a:r>
              <a:rPr lang="en-US" dirty="0"/>
              <a:t> </a:t>
            </a:r>
            <a:r>
              <a:rPr lang="en-US" dirty="0" err="1"/>
              <a:t>confirma</a:t>
            </a:r>
            <a:r>
              <a:rPr lang="en-US" dirty="0"/>
              <a:t>  </a:t>
            </a:r>
            <a:r>
              <a:rPr lang="en-US" dirty="0" err="1"/>
              <a:t>prezenta</a:t>
            </a:r>
            <a:r>
              <a:rPr lang="en-US" dirty="0"/>
              <a:t>  </a:t>
            </a:r>
            <a:r>
              <a:rPr lang="en-US" dirty="0" err="1"/>
              <a:t>unei</a:t>
            </a:r>
            <a:r>
              <a:rPr lang="en-US" dirty="0"/>
              <a:t>  </a:t>
            </a:r>
            <a:r>
              <a:rPr lang="en-US" i="1" dirty="0" err="1">
                <a:solidFill>
                  <a:srgbClr val="7030A0"/>
                </a:solidFill>
              </a:rPr>
              <a:t>tumori</a:t>
            </a:r>
            <a:r>
              <a:rPr lang="en-US" i="1" dirty="0">
                <a:solidFill>
                  <a:srgbClr val="7030A0"/>
                </a:solidFill>
              </a:rPr>
              <a:t>  </a:t>
            </a:r>
            <a:r>
              <a:rPr lang="en-US" i="1" dirty="0" err="1">
                <a:solidFill>
                  <a:srgbClr val="7030A0"/>
                </a:solidFill>
              </a:rPr>
              <a:t>neuroendocrine</a:t>
            </a:r>
            <a:r>
              <a:rPr lang="en-US" i="1" dirty="0">
                <a:solidFill>
                  <a:srgbClr val="7030A0"/>
                </a:solidFill>
              </a:rPr>
              <a:t>  cu prognostic  </a:t>
            </a:r>
            <a:r>
              <a:rPr lang="en-US" i="1" dirty="0" err="1">
                <a:solidFill>
                  <a:srgbClr val="7030A0"/>
                </a:solidFill>
              </a:rPr>
              <a:t>intermediar</a:t>
            </a:r>
            <a:r>
              <a:rPr lang="en-US" i="1" dirty="0">
                <a:solidFill>
                  <a:srgbClr val="7030A0"/>
                </a:solidFill>
              </a:rPr>
              <a:t>  tip G2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Octombrie</a:t>
            </a:r>
            <a:r>
              <a:rPr lang="en-US" sz="4000" dirty="0"/>
              <a:t> </a:t>
            </a:r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   </a:t>
            </a:r>
            <a:r>
              <a:rPr lang="en-US" sz="2000" dirty="0" err="1"/>
              <a:t>Internare</a:t>
            </a:r>
            <a:r>
              <a:rPr lang="en-US" sz="2000" dirty="0"/>
              <a:t>   </a:t>
            </a:r>
            <a:r>
              <a:rPr lang="en-US" sz="2000" dirty="0" err="1"/>
              <a:t>Clinica</a:t>
            </a:r>
            <a:r>
              <a:rPr lang="en-US" sz="2000" dirty="0"/>
              <a:t>  de  </a:t>
            </a:r>
            <a:r>
              <a:rPr lang="en-US" sz="2000" dirty="0" err="1"/>
              <a:t>Endocrinologie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i="1" dirty="0" err="1"/>
              <a:t>Motivele</a:t>
            </a:r>
            <a:r>
              <a:rPr lang="en-US" sz="2000" i="1" dirty="0"/>
              <a:t>  </a:t>
            </a:r>
            <a:r>
              <a:rPr lang="en-US" sz="2000" i="1" dirty="0" err="1"/>
              <a:t>internarii</a:t>
            </a:r>
            <a:r>
              <a:rPr lang="en-US" sz="2000" i="1" dirty="0"/>
              <a:t> </a:t>
            </a:r>
            <a:r>
              <a:rPr lang="en-US" sz="2000" dirty="0"/>
              <a:t>: </a:t>
            </a:r>
            <a:r>
              <a:rPr lang="en-US" sz="2000" dirty="0" err="1"/>
              <a:t>vertij,disfonie,disfagie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 </a:t>
            </a:r>
            <a:r>
              <a:rPr lang="en-US" sz="2000" dirty="0" err="1"/>
              <a:t>solide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lichide,scadere</a:t>
            </a:r>
            <a:r>
              <a:rPr lang="en-US" sz="2000" dirty="0"/>
              <a:t>  </a:t>
            </a:r>
            <a:r>
              <a:rPr lang="en-US" sz="2000" dirty="0" err="1"/>
              <a:t>ponderala</a:t>
            </a:r>
            <a:r>
              <a:rPr lang="en-US" sz="2000" dirty="0"/>
              <a:t>(~6kg/an),</a:t>
            </a:r>
            <a:r>
              <a:rPr lang="en-US" sz="2000" dirty="0" err="1"/>
              <a:t>parestezii</a:t>
            </a:r>
            <a:r>
              <a:rPr lang="en-US" sz="2000" dirty="0"/>
              <a:t> la </a:t>
            </a:r>
            <a:r>
              <a:rPr lang="en-US" sz="2000" dirty="0" err="1"/>
              <a:t>nivelul</a:t>
            </a:r>
            <a:r>
              <a:rPr lang="en-US" sz="2000" dirty="0"/>
              <a:t> </a:t>
            </a:r>
            <a:r>
              <a:rPr lang="en-US" sz="2000" dirty="0" err="1"/>
              <a:t>membrelor</a:t>
            </a:r>
            <a:r>
              <a:rPr lang="en-US" sz="2000" dirty="0"/>
              <a:t>.</a:t>
            </a:r>
          </a:p>
          <a:p>
            <a:pPr algn="l"/>
            <a:endParaRPr lang="en-US" sz="2000" dirty="0"/>
          </a:p>
          <a:p>
            <a:pPr algn="l"/>
            <a:r>
              <a:rPr lang="en-US" sz="2000" i="1" dirty="0" err="1"/>
              <a:t>Bilantul</a:t>
            </a:r>
            <a:r>
              <a:rPr lang="en-US" sz="2000" i="1" dirty="0"/>
              <a:t>  hormonal  </a:t>
            </a:r>
            <a:r>
              <a:rPr lang="en-US" sz="2000" i="1" dirty="0" err="1"/>
              <a:t>tiroidian</a:t>
            </a:r>
            <a:r>
              <a:rPr lang="en-US" sz="2000" i="1" dirty="0"/>
              <a:t>  </a:t>
            </a:r>
            <a:r>
              <a:rPr lang="en-US" sz="2000" dirty="0" err="1"/>
              <a:t>indica</a:t>
            </a:r>
            <a:r>
              <a:rPr lang="en-US" sz="2000" dirty="0"/>
              <a:t>  </a:t>
            </a:r>
            <a:r>
              <a:rPr lang="en-US" sz="2000" i="1" dirty="0" err="1">
                <a:solidFill>
                  <a:srgbClr val="FFC000"/>
                </a:solidFill>
              </a:rPr>
              <a:t>eutiroidie</a:t>
            </a:r>
            <a:r>
              <a:rPr lang="en-US" sz="2000" i="1" dirty="0"/>
              <a:t> : </a:t>
            </a:r>
            <a:r>
              <a:rPr lang="en-US" sz="2000" dirty="0"/>
              <a:t>TSH=1.6uIU/ml, FT4=0.995ng/dl;</a:t>
            </a:r>
          </a:p>
          <a:p>
            <a:pPr algn="l"/>
            <a:endParaRPr lang="en-US" sz="2000" dirty="0"/>
          </a:p>
          <a:p>
            <a:pPr algn="l"/>
            <a:r>
              <a:rPr lang="en-US" sz="2000" i="1" dirty="0" err="1"/>
              <a:t>Bilantul</a:t>
            </a:r>
            <a:r>
              <a:rPr lang="en-US" sz="2000" i="1" dirty="0"/>
              <a:t>  </a:t>
            </a:r>
            <a:r>
              <a:rPr lang="en-US" sz="2000" i="1" dirty="0" err="1"/>
              <a:t>fosfo-calcic</a:t>
            </a:r>
            <a:r>
              <a:rPr lang="en-US" sz="2000" i="1" dirty="0"/>
              <a:t>  </a:t>
            </a:r>
            <a:r>
              <a:rPr lang="en-US" sz="2000" dirty="0" err="1"/>
              <a:t>deceleaza</a:t>
            </a:r>
            <a:r>
              <a:rPr lang="en-US" sz="2000" dirty="0"/>
              <a:t>  </a:t>
            </a:r>
            <a:r>
              <a:rPr lang="en-US" sz="2000" i="1" dirty="0" err="1">
                <a:solidFill>
                  <a:srgbClr val="FFC000"/>
                </a:solidFill>
              </a:rPr>
              <a:t>hipercalcemie</a:t>
            </a:r>
            <a:r>
              <a:rPr lang="en-US" sz="2000" dirty="0"/>
              <a:t> : </a:t>
            </a:r>
            <a:r>
              <a:rPr lang="en-US" sz="2000" dirty="0" err="1"/>
              <a:t>CaTotal</a:t>
            </a:r>
            <a:r>
              <a:rPr lang="en-US" sz="2000" dirty="0"/>
              <a:t>=10.45mg/dl, </a:t>
            </a:r>
          </a:p>
          <a:p>
            <a:pPr algn="l"/>
            <a:r>
              <a:rPr lang="en-US" sz="2000" dirty="0" err="1"/>
              <a:t>CaIonic</a:t>
            </a:r>
            <a:r>
              <a:rPr lang="en-US" sz="2000" dirty="0"/>
              <a:t>=4.71mg/</a:t>
            </a:r>
            <a:r>
              <a:rPr lang="en-US" sz="2000" dirty="0" err="1"/>
              <a:t>dl,Mg</a:t>
            </a:r>
            <a:r>
              <a:rPr lang="en-US" sz="2000" dirty="0"/>
              <a:t>=2.21mg/</a:t>
            </a:r>
            <a:r>
              <a:rPr lang="en-US" sz="2000" dirty="0" err="1"/>
              <a:t>dl,P</a:t>
            </a:r>
            <a:r>
              <a:rPr lang="en-US" sz="2000" dirty="0"/>
              <a:t>=2.87mgdl,FA=98U/I</a:t>
            </a:r>
          </a:p>
          <a:p>
            <a:pPr algn="l"/>
            <a:r>
              <a:rPr lang="en-US" sz="2000" dirty="0" err="1"/>
              <a:t>Dozarea</a:t>
            </a:r>
            <a:r>
              <a:rPr lang="en-US" sz="2000" dirty="0"/>
              <a:t>  </a:t>
            </a:r>
            <a:r>
              <a:rPr lang="en-US" sz="2000" dirty="0" err="1">
                <a:solidFill>
                  <a:srgbClr val="FFC000"/>
                </a:solidFill>
              </a:rPr>
              <a:t>vitaminei</a:t>
            </a:r>
            <a:r>
              <a:rPr lang="en-US" sz="2000" dirty="0">
                <a:solidFill>
                  <a:srgbClr val="FFC000"/>
                </a:solidFill>
              </a:rPr>
              <a:t> D </a:t>
            </a:r>
            <a:r>
              <a:rPr lang="en-US" sz="2000" dirty="0" err="1"/>
              <a:t>releva</a:t>
            </a:r>
            <a:r>
              <a:rPr lang="en-US" sz="2000" dirty="0"/>
              <a:t>  </a:t>
            </a:r>
            <a:r>
              <a:rPr lang="en-US" sz="2000" dirty="0">
                <a:solidFill>
                  <a:srgbClr val="FFC000"/>
                </a:solidFill>
              </a:rPr>
              <a:t>deficit  sever </a:t>
            </a:r>
            <a:r>
              <a:rPr lang="en-US" sz="2000" dirty="0"/>
              <a:t>:6.85ng/ml cu un PTH </a:t>
            </a:r>
            <a:r>
              <a:rPr lang="en-US" sz="2000" dirty="0" err="1"/>
              <a:t>crescut</a:t>
            </a:r>
            <a:r>
              <a:rPr lang="en-US" sz="2000" dirty="0"/>
              <a:t>=233.4pg/ml</a:t>
            </a:r>
          </a:p>
          <a:p>
            <a:pPr algn="l"/>
            <a:endParaRPr lang="en-US" sz="2000" dirty="0"/>
          </a:p>
          <a:p>
            <a:pPr algn="l"/>
            <a:r>
              <a:rPr lang="en-US" sz="2000" i="1" dirty="0" err="1"/>
              <a:t>Markerii</a:t>
            </a:r>
            <a:r>
              <a:rPr lang="en-US" sz="2000" i="1" dirty="0"/>
              <a:t>  </a:t>
            </a:r>
            <a:r>
              <a:rPr lang="en-US" sz="2000" i="1" dirty="0" err="1"/>
              <a:t>specifici</a:t>
            </a:r>
            <a:r>
              <a:rPr lang="en-US" sz="2000" i="1" dirty="0"/>
              <a:t>  TNE </a:t>
            </a:r>
            <a:r>
              <a:rPr lang="en-US" sz="2000" dirty="0"/>
              <a:t>: </a:t>
            </a:r>
            <a:r>
              <a:rPr lang="en-US" sz="2000" dirty="0" err="1"/>
              <a:t>cromogranina</a:t>
            </a:r>
            <a:r>
              <a:rPr lang="en-US" sz="2000" dirty="0"/>
              <a:t>  A  </a:t>
            </a:r>
            <a:r>
              <a:rPr lang="en-US" sz="2000" dirty="0" err="1"/>
              <a:t>normala</a:t>
            </a:r>
            <a:r>
              <a:rPr lang="en-US" sz="2000" dirty="0"/>
              <a:t>, </a:t>
            </a:r>
            <a:r>
              <a:rPr lang="en-US" sz="2000" dirty="0" err="1"/>
              <a:t>serotonina</a:t>
            </a:r>
            <a:r>
              <a:rPr lang="en-US" sz="2000" dirty="0"/>
              <a:t> , ac 5HIAA,sinaptofizina  - in </a:t>
            </a:r>
            <a:r>
              <a:rPr lang="en-US" sz="2000" dirty="0" err="1"/>
              <a:t>lucru</a:t>
            </a:r>
            <a:endParaRPr lang="en-US" sz="2000" dirty="0"/>
          </a:p>
          <a:p>
            <a:pPr algn="l"/>
            <a:r>
              <a:rPr lang="en-US" sz="20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Octombrie</a:t>
            </a:r>
            <a:r>
              <a:rPr lang="en-US" sz="4000" dirty="0"/>
              <a:t> </a:t>
            </a:r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/>
          </a:bodyPr>
          <a:lstStyle/>
          <a:p>
            <a:pPr algn="l"/>
            <a:r>
              <a:rPr lang="en-US" sz="2200" i="1" dirty="0" err="1"/>
              <a:t>Ecografia</a:t>
            </a:r>
            <a:r>
              <a:rPr lang="en-US" sz="2200" i="1" dirty="0"/>
              <a:t> </a:t>
            </a:r>
            <a:r>
              <a:rPr lang="en-US" sz="2200" i="1" dirty="0" err="1"/>
              <a:t>cervicala</a:t>
            </a:r>
            <a:r>
              <a:rPr lang="en-US" sz="2200" i="1" dirty="0"/>
              <a:t> </a:t>
            </a:r>
            <a:r>
              <a:rPr lang="en-US" sz="2200" dirty="0"/>
              <a:t>: </a:t>
            </a:r>
            <a:r>
              <a:rPr lang="en-US" sz="2200" b="1" dirty="0"/>
              <a:t>LTD </a:t>
            </a:r>
            <a:r>
              <a:rPr lang="en-US" sz="2200" dirty="0" err="1"/>
              <a:t>dimensiuni</a:t>
            </a:r>
            <a:r>
              <a:rPr lang="en-US" sz="2200" dirty="0"/>
              <a:t> </a:t>
            </a:r>
            <a:r>
              <a:rPr lang="en-US" sz="2200" dirty="0" err="1"/>
              <a:t>normale</a:t>
            </a:r>
            <a:r>
              <a:rPr lang="en-US" sz="2200" dirty="0"/>
              <a:t>; </a:t>
            </a:r>
            <a:r>
              <a:rPr lang="en-US" sz="2200" dirty="0" err="1"/>
              <a:t>pe</a:t>
            </a:r>
            <a:r>
              <a:rPr lang="en-US" sz="2200" dirty="0"/>
              <a:t> aria de </a:t>
            </a:r>
            <a:r>
              <a:rPr lang="en-US" sz="2200" dirty="0" err="1"/>
              <a:t>proiectie</a:t>
            </a:r>
            <a:r>
              <a:rPr lang="en-US" sz="2200" dirty="0"/>
              <a:t>  a  </a:t>
            </a:r>
            <a:r>
              <a:rPr lang="en-US" sz="2200" dirty="0" err="1"/>
              <a:t>paratiroidei</a:t>
            </a:r>
            <a:r>
              <a:rPr lang="en-US" sz="2200" dirty="0"/>
              <a:t>  </a:t>
            </a:r>
            <a:r>
              <a:rPr lang="en-US" sz="2200" dirty="0" err="1"/>
              <a:t>nodul</a:t>
            </a:r>
            <a:r>
              <a:rPr lang="en-US" sz="2200" dirty="0"/>
              <a:t> </a:t>
            </a:r>
            <a:r>
              <a:rPr lang="en-US" sz="2200" dirty="0" err="1"/>
              <a:t>hipoecogen</a:t>
            </a:r>
            <a:r>
              <a:rPr lang="en-US" sz="2200" dirty="0"/>
              <a:t>  de  15/9/11 mm, </a:t>
            </a:r>
            <a:r>
              <a:rPr lang="en-US" sz="2200" dirty="0" err="1"/>
              <a:t>bine</a:t>
            </a:r>
            <a:r>
              <a:rPr lang="en-US" sz="2200" dirty="0"/>
              <a:t> </a:t>
            </a:r>
            <a:r>
              <a:rPr lang="en-US" sz="2200" dirty="0" err="1"/>
              <a:t>delimitat</a:t>
            </a:r>
            <a:r>
              <a:rPr lang="en-US" sz="2200" dirty="0"/>
              <a:t>, cu </a:t>
            </a:r>
            <a:r>
              <a:rPr lang="en-US" sz="2200" dirty="0" err="1"/>
              <a:t>semnal</a:t>
            </a:r>
            <a:r>
              <a:rPr lang="en-US" sz="2200" dirty="0"/>
              <a:t> Doppler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posibil</a:t>
            </a:r>
            <a:r>
              <a:rPr lang="en-US" sz="2200" dirty="0"/>
              <a:t> </a:t>
            </a:r>
            <a:r>
              <a:rPr lang="en-US" sz="2200" dirty="0" err="1"/>
              <a:t>calcificare</a:t>
            </a:r>
            <a:r>
              <a:rPr lang="en-US" sz="2200" dirty="0"/>
              <a:t>  </a:t>
            </a:r>
            <a:r>
              <a:rPr lang="en-US" sz="2200" dirty="0" err="1"/>
              <a:t>centrala</a:t>
            </a:r>
            <a:r>
              <a:rPr lang="en-US" sz="2200" dirty="0"/>
              <a:t>; </a:t>
            </a:r>
            <a:r>
              <a:rPr lang="en-US" sz="2200" dirty="0" err="1"/>
              <a:t>cateva</a:t>
            </a:r>
            <a:r>
              <a:rPr lang="en-US" sz="2200" dirty="0"/>
              <a:t> </a:t>
            </a:r>
            <a:r>
              <a:rPr lang="en-US" sz="2200" dirty="0" err="1"/>
              <a:t>mici</a:t>
            </a:r>
            <a:r>
              <a:rPr lang="en-US" sz="2200" dirty="0"/>
              <a:t> </a:t>
            </a:r>
            <a:r>
              <a:rPr lang="en-US" sz="2200" dirty="0" err="1"/>
              <a:t>adenopatii</a:t>
            </a:r>
            <a:r>
              <a:rPr lang="en-US" sz="2200" dirty="0"/>
              <a:t> </a:t>
            </a:r>
            <a:r>
              <a:rPr lang="en-US" sz="2200" dirty="0" err="1"/>
              <a:t>inflamatorii</a:t>
            </a:r>
            <a:r>
              <a:rPr lang="en-US" sz="2200" dirty="0"/>
              <a:t>  </a:t>
            </a:r>
            <a:r>
              <a:rPr lang="en-US" sz="2200" dirty="0" err="1"/>
              <a:t>latero</a:t>
            </a:r>
            <a:r>
              <a:rPr lang="en-US" sz="2200" dirty="0"/>
              <a:t>-cervical bilateral de 6-8mm.</a:t>
            </a:r>
          </a:p>
          <a:p>
            <a:pPr algn="l"/>
            <a:endParaRPr lang="en-US" sz="2200" dirty="0"/>
          </a:p>
          <a:p>
            <a:pPr algn="l"/>
            <a:r>
              <a:rPr lang="en-US" sz="2200" i="1" dirty="0" err="1"/>
              <a:t>Scintigrafia</a:t>
            </a:r>
            <a:r>
              <a:rPr lang="en-US" sz="2200" i="1" dirty="0"/>
              <a:t> </a:t>
            </a:r>
            <a:r>
              <a:rPr lang="en-US" sz="2200" i="1" dirty="0" err="1"/>
              <a:t>tiroidiana</a:t>
            </a:r>
            <a:r>
              <a:rPr lang="en-US" sz="2200" i="1" dirty="0"/>
              <a:t> </a:t>
            </a:r>
            <a:r>
              <a:rPr lang="en-US" sz="2200" dirty="0"/>
              <a:t>: </a:t>
            </a:r>
            <a:r>
              <a:rPr lang="en-US" sz="2200" b="1" dirty="0"/>
              <a:t>LTD</a:t>
            </a:r>
            <a:r>
              <a:rPr lang="en-US" sz="2200" dirty="0"/>
              <a:t>  </a:t>
            </a:r>
            <a:r>
              <a:rPr lang="en-US" sz="2200" dirty="0" err="1"/>
              <a:t>contur</a:t>
            </a:r>
            <a:r>
              <a:rPr lang="en-US" sz="2200" dirty="0"/>
              <a:t>  </a:t>
            </a:r>
            <a:r>
              <a:rPr lang="en-US" sz="2200" dirty="0" err="1"/>
              <a:t>regulat</a:t>
            </a:r>
            <a:r>
              <a:rPr lang="en-US" sz="2200" dirty="0"/>
              <a:t>  </a:t>
            </a:r>
            <a:r>
              <a:rPr lang="en-US" sz="2200" dirty="0" err="1"/>
              <a:t>si</a:t>
            </a:r>
            <a:r>
              <a:rPr lang="en-US" sz="2200" dirty="0"/>
              <a:t>  </a:t>
            </a:r>
            <a:r>
              <a:rPr lang="en-US" sz="2200" dirty="0" err="1"/>
              <a:t>distributie</a:t>
            </a:r>
            <a:r>
              <a:rPr lang="en-US" sz="2200" dirty="0"/>
              <a:t> </a:t>
            </a:r>
            <a:r>
              <a:rPr lang="en-US" sz="2200" dirty="0" err="1"/>
              <a:t>moderat</a:t>
            </a:r>
            <a:r>
              <a:rPr lang="en-US" sz="2200" dirty="0"/>
              <a:t>  </a:t>
            </a:r>
            <a:r>
              <a:rPr lang="en-US" sz="2200" dirty="0" err="1"/>
              <a:t>neomogena</a:t>
            </a:r>
            <a:r>
              <a:rPr lang="en-US" sz="2200" dirty="0"/>
              <a:t> de TcO4; </a:t>
            </a:r>
            <a:r>
              <a:rPr lang="en-US" sz="2200" dirty="0" err="1"/>
              <a:t>nodulul</a:t>
            </a:r>
            <a:r>
              <a:rPr lang="en-US" sz="2200" dirty="0"/>
              <a:t>  </a:t>
            </a:r>
            <a:r>
              <a:rPr lang="en-US" sz="2200" dirty="0" err="1"/>
              <a:t>descris</a:t>
            </a:r>
            <a:r>
              <a:rPr lang="en-US" sz="2200" dirty="0"/>
              <a:t> </a:t>
            </a:r>
            <a:r>
              <a:rPr lang="en-US" sz="2200" dirty="0" err="1"/>
              <a:t>ecografic</a:t>
            </a:r>
            <a:r>
              <a:rPr lang="en-US" sz="2200" dirty="0"/>
              <a:t> in </a:t>
            </a:r>
            <a:r>
              <a:rPr lang="en-US" sz="2200" dirty="0" err="1"/>
              <a:t>jumatatea</a:t>
            </a:r>
            <a:r>
              <a:rPr lang="en-US" sz="2200" dirty="0"/>
              <a:t>  </a:t>
            </a:r>
            <a:r>
              <a:rPr lang="en-US" sz="2200" dirty="0" err="1"/>
              <a:t>inferioara</a:t>
            </a:r>
            <a:r>
              <a:rPr lang="en-US" sz="2200" dirty="0"/>
              <a:t>  </a:t>
            </a:r>
            <a:r>
              <a:rPr lang="en-US" sz="2200" dirty="0" err="1"/>
              <a:t>lobara</a:t>
            </a:r>
            <a:r>
              <a:rPr lang="en-US" sz="2200" dirty="0"/>
              <a:t> se  </a:t>
            </a:r>
            <a:r>
              <a:rPr lang="en-US" sz="2200" dirty="0" err="1"/>
              <a:t>proiecteaza</a:t>
            </a:r>
            <a:r>
              <a:rPr lang="en-US" sz="2200" dirty="0"/>
              <a:t>  </a:t>
            </a:r>
            <a:r>
              <a:rPr lang="en-US" sz="2200" dirty="0" err="1"/>
              <a:t>intr</a:t>
            </a:r>
            <a:r>
              <a:rPr lang="en-US" sz="2200" dirty="0"/>
              <a:t>-o </a:t>
            </a:r>
            <a:r>
              <a:rPr lang="en-US" sz="2200" dirty="0" err="1"/>
              <a:t>zona</a:t>
            </a:r>
            <a:r>
              <a:rPr lang="en-US" sz="2200" dirty="0"/>
              <a:t> </a:t>
            </a:r>
            <a:r>
              <a:rPr lang="en-US" sz="2200" dirty="0" err="1"/>
              <a:t>hipofixanta</a:t>
            </a:r>
            <a:r>
              <a:rPr lang="en-US" sz="2200" dirty="0"/>
              <a:t>  de  </a:t>
            </a:r>
            <a:r>
              <a:rPr lang="en-US" sz="2200" dirty="0" err="1"/>
              <a:t>radiofarmaceutic</a:t>
            </a:r>
            <a:r>
              <a:rPr lang="en-US" sz="2200" dirty="0"/>
              <a:t>;  </a:t>
            </a:r>
            <a:r>
              <a:rPr lang="en-US" sz="2200" b="1" dirty="0"/>
              <a:t>LTS</a:t>
            </a:r>
            <a:r>
              <a:rPr lang="en-US" sz="2200" dirty="0"/>
              <a:t>  </a:t>
            </a:r>
            <a:r>
              <a:rPr lang="en-US" sz="2200" dirty="0" err="1"/>
              <a:t>contur</a:t>
            </a:r>
            <a:r>
              <a:rPr lang="en-US" sz="2200" dirty="0"/>
              <a:t>  </a:t>
            </a:r>
            <a:r>
              <a:rPr lang="en-US" sz="2200" dirty="0" err="1"/>
              <a:t>regulat,captare</a:t>
            </a:r>
            <a:r>
              <a:rPr lang="en-US" sz="2200" dirty="0"/>
              <a:t>  </a:t>
            </a:r>
            <a:r>
              <a:rPr lang="en-US" sz="2200" dirty="0" err="1"/>
              <a:t>neomogena</a:t>
            </a:r>
            <a:r>
              <a:rPr lang="en-US" sz="2200" dirty="0"/>
              <a:t>  de  </a:t>
            </a:r>
            <a:r>
              <a:rPr lang="en-US" sz="2200" dirty="0" err="1"/>
              <a:t>radiofarmaceutic,jumatatea</a:t>
            </a:r>
            <a:r>
              <a:rPr lang="en-US" sz="2200" dirty="0"/>
              <a:t>  </a:t>
            </a:r>
            <a:r>
              <a:rPr lang="en-US" sz="2200" dirty="0" err="1"/>
              <a:t>superioara</a:t>
            </a:r>
            <a:r>
              <a:rPr lang="en-US" sz="2200" dirty="0"/>
              <a:t>  </a:t>
            </a:r>
            <a:r>
              <a:rPr lang="en-US" sz="2200" dirty="0" err="1"/>
              <a:t>lobara</a:t>
            </a:r>
            <a:r>
              <a:rPr lang="en-US" sz="2200" dirty="0"/>
              <a:t>  </a:t>
            </a:r>
            <a:r>
              <a:rPr lang="en-US" sz="2200" dirty="0" err="1"/>
              <a:t>discret</a:t>
            </a:r>
            <a:r>
              <a:rPr lang="en-US" sz="2200" dirty="0"/>
              <a:t>  </a:t>
            </a:r>
            <a:r>
              <a:rPr lang="en-US" sz="2200" dirty="0" err="1"/>
              <a:t>hipercaptanta</a:t>
            </a:r>
            <a:r>
              <a:rPr lang="en-US" sz="2200" dirty="0"/>
              <a:t>  de  </a:t>
            </a:r>
            <a:r>
              <a:rPr lang="en-US" sz="2200" dirty="0" err="1"/>
              <a:t>farmaceutic</a:t>
            </a:r>
            <a:r>
              <a:rPr lang="en-US" sz="2200" dirty="0"/>
              <a:t>  </a:t>
            </a:r>
            <a:r>
              <a:rPr lang="en-US" sz="2200" dirty="0" err="1"/>
              <a:t>comparativ</a:t>
            </a:r>
            <a:r>
              <a:rPr lang="en-US" sz="2200" dirty="0"/>
              <a:t> cu  </a:t>
            </a:r>
            <a:r>
              <a:rPr lang="en-US" sz="2200" dirty="0" err="1"/>
              <a:t>restul</a:t>
            </a:r>
            <a:r>
              <a:rPr lang="en-US" sz="2200" dirty="0"/>
              <a:t>  </a:t>
            </a:r>
            <a:r>
              <a:rPr lang="en-US" sz="2200" dirty="0" err="1"/>
              <a:t>tesutului</a:t>
            </a:r>
            <a:r>
              <a:rPr lang="en-US" sz="2200" dirty="0"/>
              <a:t>  </a:t>
            </a:r>
            <a:r>
              <a:rPr lang="en-US" sz="2200" dirty="0" err="1"/>
              <a:t>tiroidian</a:t>
            </a:r>
            <a:r>
              <a:rPr lang="en-US" sz="2200" dirty="0"/>
              <a:t>  lobar  </a:t>
            </a:r>
            <a:r>
              <a:rPr lang="en-US" sz="2200" dirty="0" err="1"/>
              <a:t>si</a:t>
            </a:r>
            <a:r>
              <a:rPr lang="en-US" sz="2200" dirty="0"/>
              <a:t>  de  </a:t>
            </a:r>
            <a:r>
              <a:rPr lang="en-US" sz="2200" dirty="0" err="1"/>
              <a:t>glande</a:t>
            </a:r>
            <a:r>
              <a:rPr lang="en-US" sz="2200" dirty="0"/>
              <a:t> </a:t>
            </a:r>
            <a:r>
              <a:rPr lang="en-US" sz="2200" dirty="0" err="1"/>
              <a:t>paratiroide</a:t>
            </a:r>
            <a:r>
              <a:rPr lang="en-US" sz="2200" dirty="0"/>
              <a:t> ( aspect  de   </a:t>
            </a:r>
            <a:r>
              <a:rPr lang="en-US" sz="2200" dirty="0" err="1"/>
              <a:t>adenoame</a:t>
            </a:r>
            <a:r>
              <a:rPr lang="en-US" sz="2200" dirty="0"/>
              <a:t>  </a:t>
            </a:r>
            <a:r>
              <a:rPr lang="en-US" sz="2200" dirty="0" err="1"/>
              <a:t>paratiroidiene</a:t>
            </a:r>
            <a:r>
              <a:rPr lang="en-US" sz="2200" dirty="0"/>
              <a:t>  inferior  </a:t>
            </a:r>
            <a:r>
              <a:rPr lang="en-US" sz="2200" dirty="0" err="1"/>
              <a:t>drept</a:t>
            </a:r>
            <a:r>
              <a:rPr lang="en-US" sz="2200" dirty="0"/>
              <a:t>  </a:t>
            </a:r>
            <a:r>
              <a:rPr lang="en-US" sz="2200" dirty="0" err="1"/>
              <a:t>si</a:t>
            </a:r>
            <a:r>
              <a:rPr lang="en-US" sz="2200" dirty="0"/>
              <a:t>  inferior  </a:t>
            </a:r>
            <a:r>
              <a:rPr lang="en-US" sz="2200" dirty="0" err="1"/>
              <a:t>stang</a:t>
            </a:r>
            <a:r>
              <a:rPr lang="en-US" sz="2200" dirty="0"/>
              <a:t>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Octombrie</a:t>
            </a:r>
            <a:r>
              <a:rPr lang="en-US" sz="4000" dirty="0"/>
              <a:t> </a:t>
            </a:r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/>
              <a:t>Noduli</a:t>
            </a:r>
            <a:r>
              <a:rPr lang="en-US" sz="2200" dirty="0"/>
              <a:t>  </a:t>
            </a:r>
            <a:r>
              <a:rPr lang="en-US" sz="2200" dirty="0" err="1"/>
              <a:t>tiroidieni</a:t>
            </a:r>
            <a:endParaRPr lang="en-US" sz="2200" dirty="0"/>
          </a:p>
        </p:txBody>
      </p:sp>
      <p:pic>
        <p:nvPicPr>
          <p:cNvPr id="1026" name="Picture 2" descr="C:\Users\Alex\Desktop\BUDEANU MARIANA 1- NODULI TIROIDI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6400800" cy="2416749"/>
          </a:xfrm>
          <a:prstGeom prst="rect">
            <a:avLst/>
          </a:prstGeom>
          <a:noFill/>
        </p:spPr>
      </p:pic>
      <p:pic>
        <p:nvPicPr>
          <p:cNvPr id="1027" name="Picture 3" descr="C:\Users\Alex\Desktop\budeanu mariana-tiroi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733800"/>
            <a:ext cx="6400800" cy="2706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851648" cy="914400"/>
          </a:xfrm>
        </p:spPr>
        <p:txBody>
          <a:bodyPr/>
          <a:lstStyle/>
          <a:p>
            <a:pPr algn="ctr"/>
            <a:r>
              <a:rPr lang="en-US" dirty="0" err="1"/>
              <a:t>Introducere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7848600" cy="4343400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vi-VN" dirty="0"/>
              <a:t>Tumori </a:t>
            </a:r>
            <a:r>
              <a:rPr lang="en-US" dirty="0"/>
              <a:t> </a:t>
            </a:r>
            <a:r>
              <a:rPr lang="vi-VN" dirty="0"/>
              <a:t>neuroendocrine pancreatice (PNETs) sunt un 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 </a:t>
            </a:r>
            <a:r>
              <a:rPr lang="vi-VN" dirty="0"/>
              <a:t>rar de tumori neuroendocrine (NET) </a:t>
            </a:r>
            <a:r>
              <a:rPr lang="en-US" dirty="0"/>
              <a:t>, cu </a:t>
            </a:r>
            <a:r>
              <a:rPr lang="en-US" dirty="0" err="1"/>
              <a:t>origine</a:t>
            </a:r>
            <a:r>
              <a:rPr lang="en-US" dirty="0"/>
              <a:t>  </a:t>
            </a:r>
            <a:r>
              <a:rPr lang="vi-VN" dirty="0"/>
              <a:t>in celule insul</a:t>
            </a:r>
            <a:r>
              <a:rPr lang="en-US" dirty="0"/>
              <a:t>are</a:t>
            </a:r>
            <a:r>
              <a:rPr lang="vi-VN" dirty="0"/>
              <a:t> producătoare de hormoni</a:t>
            </a:r>
          </a:p>
          <a:p>
            <a:pPr algn="l"/>
            <a:endParaRPr lang="vi-VN" dirty="0"/>
          </a:p>
          <a:p>
            <a:pPr algn="l">
              <a:buFont typeface="Arial" pitchFamily="34" charset="0"/>
              <a:buChar char="•"/>
            </a:pPr>
            <a:r>
              <a:rPr lang="vi-VN" dirty="0"/>
              <a:t>Tumori neuroendocrine pancreatice (PNETs) au o incidență estimată de mai puțin de 1 la 100.000 de persoane și reprezintă 1,3% din totalul neoplasmele pancreatice</a:t>
            </a:r>
          </a:p>
          <a:p>
            <a:pPr algn="l"/>
            <a:endParaRPr lang="vi-VN" dirty="0"/>
          </a:p>
          <a:p>
            <a:pPr algn="l">
              <a:buFont typeface="Arial" pitchFamily="34" charset="0"/>
              <a:buChar char="•"/>
            </a:pPr>
            <a:r>
              <a:rPr lang="vi-VN" dirty="0"/>
              <a:t>Tumorile s</a:t>
            </a:r>
            <a:r>
              <a:rPr lang="en-US" dirty="0"/>
              <a:t>e </a:t>
            </a:r>
            <a:r>
              <a:rPr lang="en-US" dirty="0" err="1"/>
              <a:t>caracterizeaza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vi-VN" dirty="0"/>
              <a:t>ca</a:t>
            </a:r>
            <a:r>
              <a:rPr lang="en-US" dirty="0" err="1"/>
              <a:t>racterul</a:t>
            </a:r>
            <a:r>
              <a:rPr lang="en-US" dirty="0"/>
              <a:t> </a:t>
            </a:r>
            <a:r>
              <a:rPr lang="vi-VN" dirty="0"/>
              <a:t> funcțional sau </a:t>
            </a:r>
            <a:r>
              <a:rPr lang="en-US" dirty="0"/>
              <a:t> </a:t>
            </a:r>
            <a:r>
              <a:rPr lang="vi-VN" dirty="0"/>
              <a:t>nefuncțional bazat pe producția de hormoni, efecte biologice</a:t>
            </a:r>
            <a:r>
              <a:rPr lang="en-US" dirty="0"/>
              <a:t> </a:t>
            </a:r>
            <a:r>
              <a:rPr lang="vi-VN" dirty="0"/>
              <a:t>și simptome.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Octombrie</a:t>
            </a:r>
            <a:r>
              <a:rPr lang="en-US" sz="4000" dirty="0"/>
              <a:t> </a:t>
            </a:r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/>
          </a:bodyPr>
          <a:lstStyle/>
          <a:p>
            <a:pPr algn="l"/>
            <a:r>
              <a:rPr lang="en-US" sz="2200" dirty="0" err="1"/>
              <a:t>Noduli</a:t>
            </a:r>
            <a:r>
              <a:rPr lang="en-US" sz="2200" dirty="0"/>
              <a:t>  </a:t>
            </a:r>
            <a:r>
              <a:rPr lang="en-US" sz="2200" dirty="0" err="1"/>
              <a:t>paratiroidieni</a:t>
            </a:r>
            <a:endParaRPr lang="en-US" sz="2200" dirty="0"/>
          </a:p>
        </p:txBody>
      </p:sp>
      <p:pic>
        <p:nvPicPr>
          <p:cNvPr id="2050" name="Picture 2" descr="C:\Users\Alex\Desktop\budeanu mariana  adenom paratiroida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19200"/>
            <a:ext cx="4244677" cy="2819400"/>
          </a:xfrm>
          <a:prstGeom prst="rect">
            <a:avLst/>
          </a:prstGeom>
          <a:noFill/>
        </p:spPr>
      </p:pic>
      <p:pic>
        <p:nvPicPr>
          <p:cNvPr id="2051" name="Picture 3" descr="C:\Users\Alex\Desktop\budeanu mariana  adenom paratiroida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296229" cy="2819400"/>
          </a:xfrm>
          <a:prstGeom prst="rect">
            <a:avLst/>
          </a:prstGeom>
          <a:noFill/>
        </p:spPr>
      </p:pic>
      <p:pic>
        <p:nvPicPr>
          <p:cNvPr id="2052" name="Picture 4" descr="C:\Users\Alex\Desktop\budeanu mariana  adenom paratiroida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038600"/>
            <a:ext cx="773133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Noiembrie</a:t>
            </a:r>
            <a:r>
              <a:rPr lang="en-US" sz="4000" dirty="0"/>
              <a:t> </a:t>
            </a:r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/>
              <a:t>Reinternare</a:t>
            </a:r>
            <a:r>
              <a:rPr lang="en-US" sz="2400" dirty="0"/>
              <a:t>   </a:t>
            </a:r>
            <a:r>
              <a:rPr lang="en-US" sz="2400" dirty="0" err="1"/>
              <a:t>Clinica</a:t>
            </a:r>
            <a:r>
              <a:rPr lang="en-US" sz="2400" dirty="0"/>
              <a:t>  II  </a:t>
            </a:r>
            <a:r>
              <a:rPr lang="en-US" sz="2400" dirty="0" err="1"/>
              <a:t>Chirurgie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i="1" dirty="0" err="1"/>
              <a:t>Interventie</a:t>
            </a:r>
            <a:r>
              <a:rPr lang="en-US" sz="2400" i="1" dirty="0"/>
              <a:t>  </a:t>
            </a:r>
            <a:r>
              <a:rPr lang="en-US" sz="2400" i="1" dirty="0" err="1"/>
              <a:t>chirurgicala</a:t>
            </a:r>
            <a:r>
              <a:rPr lang="en-US" sz="2400" i="1" dirty="0"/>
              <a:t> </a:t>
            </a:r>
            <a:r>
              <a:rPr lang="en-US" sz="2400" dirty="0"/>
              <a:t>:  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err="1"/>
              <a:t>Tiroidectomie</a:t>
            </a:r>
            <a:r>
              <a:rPr lang="en-US" sz="2400" dirty="0"/>
              <a:t>  </a:t>
            </a:r>
            <a:r>
              <a:rPr lang="en-US" sz="2400" dirty="0" err="1"/>
              <a:t>totala</a:t>
            </a:r>
            <a:r>
              <a:rPr lang="en-US" sz="2400" dirty="0"/>
              <a:t>  cu  </a:t>
            </a:r>
            <a:r>
              <a:rPr lang="en-US" sz="2400" dirty="0" err="1"/>
              <a:t>paratiroidectomie</a:t>
            </a:r>
            <a:r>
              <a:rPr lang="en-US" sz="2400" dirty="0"/>
              <a:t>  </a:t>
            </a:r>
            <a:r>
              <a:rPr lang="en-US" sz="2400" dirty="0" err="1"/>
              <a:t>bilaterala</a:t>
            </a:r>
            <a:endParaRPr lang="en-US" sz="2400" dirty="0"/>
          </a:p>
          <a:p>
            <a:pPr algn="l"/>
            <a:r>
              <a:rPr lang="en-US" sz="2400" dirty="0" err="1"/>
              <a:t>Drenaj</a:t>
            </a:r>
            <a:r>
              <a:rPr lang="en-US" sz="2400" dirty="0"/>
              <a:t>  </a:t>
            </a:r>
            <a:r>
              <a:rPr lang="en-US" sz="2400" dirty="0" err="1"/>
              <a:t>loja</a:t>
            </a:r>
            <a:r>
              <a:rPr lang="en-US" sz="2400" dirty="0"/>
              <a:t>  </a:t>
            </a:r>
            <a:r>
              <a:rPr lang="en-US" sz="2400" dirty="0" err="1"/>
              <a:t>tiroidiana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i="1" dirty="0" err="1"/>
              <a:t>Evolutie</a:t>
            </a:r>
            <a:r>
              <a:rPr lang="en-US" sz="2400" i="1" dirty="0"/>
              <a:t>  </a:t>
            </a:r>
            <a:r>
              <a:rPr lang="en-US" sz="2400" i="1" dirty="0" err="1"/>
              <a:t>postoperatorie</a:t>
            </a:r>
            <a:r>
              <a:rPr lang="en-US" sz="2400" i="1" dirty="0"/>
              <a:t> </a:t>
            </a:r>
            <a:r>
              <a:rPr lang="en-US" sz="2400" dirty="0"/>
              <a:t>:  </a:t>
            </a:r>
            <a:r>
              <a:rPr lang="en-US" sz="2400" dirty="0" err="1"/>
              <a:t>favorabila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i="1" dirty="0" err="1"/>
              <a:t>Rezultat</a:t>
            </a:r>
            <a:r>
              <a:rPr lang="en-US" sz="2400" i="1" dirty="0"/>
              <a:t>  </a:t>
            </a:r>
            <a:r>
              <a:rPr lang="en-US" sz="2400" i="1" dirty="0" err="1"/>
              <a:t>anatomo</a:t>
            </a:r>
            <a:r>
              <a:rPr lang="en-US" sz="2400" i="1" dirty="0"/>
              <a:t>-  </a:t>
            </a:r>
            <a:r>
              <a:rPr lang="en-US" sz="2400" i="1" dirty="0" err="1"/>
              <a:t>patologic</a:t>
            </a:r>
            <a:r>
              <a:rPr lang="en-US" sz="2400" i="1" dirty="0"/>
              <a:t> :</a:t>
            </a:r>
            <a:r>
              <a:rPr lang="en-US" sz="2400" i="1" dirty="0">
                <a:solidFill>
                  <a:srgbClr val="7030A0"/>
                </a:solidFill>
              </a:rPr>
              <a:t>  </a:t>
            </a:r>
            <a:r>
              <a:rPr lang="en-US" sz="2400" i="1" dirty="0" err="1">
                <a:solidFill>
                  <a:srgbClr val="7030A0"/>
                </a:solidFill>
              </a:rPr>
              <a:t>gusa</a:t>
            </a:r>
            <a:r>
              <a:rPr lang="en-US" sz="2400" i="1" dirty="0">
                <a:solidFill>
                  <a:srgbClr val="7030A0"/>
                </a:solidFill>
              </a:rPr>
              <a:t>  </a:t>
            </a:r>
            <a:r>
              <a:rPr lang="en-US" sz="2400" i="1" dirty="0" err="1">
                <a:solidFill>
                  <a:srgbClr val="7030A0"/>
                </a:solidFill>
              </a:rPr>
              <a:t>coloida</a:t>
            </a:r>
            <a:r>
              <a:rPr lang="en-US" sz="2400" i="1" dirty="0">
                <a:solidFill>
                  <a:srgbClr val="7030A0"/>
                </a:solidFill>
              </a:rPr>
              <a:t>  </a:t>
            </a:r>
            <a:r>
              <a:rPr lang="en-US" sz="2400" dirty="0"/>
              <a:t>predominant  </a:t>
            </a:r>
            <a:r>
              <a:rPr lang="en-US" sz="2400" dirty="0" err="1"/>
              <a:t>mediofoliculara</a:t>
            </a:r>
            <a:r>
              <a:rPr lang="en-US" sz="2400" dirty="0"/>
              <a:t>  </a:t>
            </a:r>
            <a:r>
              <a:rPr lang="en-US" sz="2400" dirty="0" err="1"/>
              <a:t>si</a:t>
            </a:r>
            <a:r>
              <a:rPr lang="en-US" sz="2400" dirty="0"/>
              <a:t>  </a:t>
            </a:r>
            <a:r>
              <a:rPr lang="en-US" sz="2400" dirty="0" err="1"/>
              <a:t>glanda</a:t>
            </a:r>
            <a:r>
              <a:rPr lang="en-US" sz="2400" dirty="0"/>
              <a:t>  </a:t>
            </a:r>
            <a:r>
              <a:rPr lang="en-US" sz="2400" dirty="0" err="1"/>
              <a:t>parotida</a:t>
            </a:r>
            <a:r>
              <a:rPr lang="en-US" sz="2400" dirty="0"/>
              <a:t>  </a:t>
            </a:r>
            <a:r>
              <a:rPr lang="en-US" sz="2400" dirty="0" err="1"/>
              <a:t>fara</a:t>
            </a:r>
            <a:r>
              <a:rPr lang="en-US" sz="2400" dirty="0"/>
              <a:t>  </a:t>
            </a:r>
            <a:r>
              <a:rPr lang="en-US" sz="2400" dirty="0" err="1"/>
              <a:t>modificari</a:t>
            </a:r>
            <a:r>
              <a:rPr lang="en-US" sz="2400" dirty="0"/>
              <a:t>  cu </a:t>
            </a:r>
            <a:r>
              <a:rPr lang="en-US" sz="2400" dirty="0" err="1"/>
              <a:t>semnificatie</a:t>
            </a:r>
            <a:r>
              <a:rPr lang="en-US" sz="2400" dirty="0"/>
              <a:t> </a:t>
            </a:r>
            <a:r>
              <a:rPr lang="en-US" sz="2400" dirty="0" err="1"/>
              <a:t>patologica</a:t>
            </a:r>
            <a:r>
              <a:rPr lang="en-US" sz="2400" dirty="0"/>
              <a:t>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Martie</a:t>
            </a:r>
            <a:r>
              <a:rPr lang="en-US" sz="4000" dirty="0"/>
              <a:t>  </a:t>
            </a:r>
            <a:r>
              <a:rPr lang="en-US" dirty="0"/>
              <a:t>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i="1" dirty="0" err="1"/>
              <a:t>Ecografia</a:t>
            </a:r>
            <a:r>
              <a:rPr lang="en-US" sz="2200" i="1" dirty="0"/>
              <a:t>   </a:t>
            </a:r>
            <a:r>
              <a:rPr lang="en-US" sz="2200" i="1" dirty="0" err="1"/>
              <a:t>regiunii</a:t>
            </a:r>
            <a:r>
              <a:rPr lang="en-US" sz="2200" i="1" dirty="0"/>
              <a:t>  </a:t>
            </a:r>
            <a:r>
              <a:rPr lang="en-US" sz="2200" i="1" dirty="0" err="1"/>
              <a:t>cervicale</a:t>
            </a:r>
            <a:r>
              <a:rPr lang="en-US" sz="2200" i="1" dirty="0"/>
              <a:t> </a:t>
            </a:r>
            <a:r>
              <a:rPr lang="en-US" sz="2200" dirty="0"/>
              <a:t>: LTD absent chirurgical, in </a:t>
            </a:r>
            <a:r>
              <a:rPr lang="en-US" sz="2200" dirty="0" err="1"/>
              <a:t>loja</a:t>
            </a:r>
            <a:r>
              <a:rPr lang="en-US" sz="2200" dirty="0"/>
              <a:t> o </a:t>
            </a:r>
            <a:r>
              <a:rPr lang="en-US" sz="2200" dirty="0" err="1"/>
              <a:t>formatiune</a:t>
            </a:r>
            <a:r>
              <a:rPr lang="en-US" sz="2200" dirty="0"/>
              <a:t> </a:t>
            </a:r>
            <a:r>
              <a:rPr lang="en-US" sz="2200" dirty="0" err="1"/>
              <a:t>hipoecogena</a:t>
            </a:r>
            <a:r>
              <a:rPr lang="en-US" sz="2200" dirty="0"/>
              <a:t>  </a:t>
            </a:r>
            <a:r>
              <a:rPr lang="en-US" sz="2200" dirty="0" err="1"/>
              <a:t>bine</a:t>
            </a:r>
            <a:r>
              <a:rPr lang="en-US" sz="2200" dirty="0"/>
              <a:t>  </a:t>
            </a:r>
            <a:r>
              <a:rPr lang="en-US" sz="2200" dirty="0" err="1"/>
              <a:t>vascularizata</a:t>
            </a:r>
            <a:r>
              <a:rPr lang="en-US" sz="2200" dirty="0"/>
              <a:t> de 12/10 mm la 10 mm </a:t>
            </a:r>
            <a:r>
              <a:rPr lang="en-US" sz="2200" dirty="0" err="1"/>
              <a:t>subcutan</a:t>
            </a:r>
            <a:r>
              <a:rPr lang="en-US" sz="2200" dirty="0"/>
              <a:t>( obs. </a:t>
            </a:r>
            <a:r>
              <a:rPr lang="en-US" sz="2200" dirty="0" err="1"/>
              <a:t>paratiroida</a:t>
            </a:r>
            <a:r>
              <a:rPr lang="en-US" sz="2200" dirty="0"/>
              <a:t>);</a:t>
            </a:r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r>
              <a:rPr lang="en-US" sz="2200" dirty="0"/>
              <a:t> </a:t>
            </a:r>
            <a:r>
              <a:rPr lang="en-US" sz="2200" i="1" dirty="0" err="1"/>
              <a:t>Ecografia</a:t>
            </a:r>
            <a:r>
              <a:rPr lang="en-US" sz="2200" i="1" dirty="0"/>
              <a:t>  de  </a:t>
            </a:r>
            <a:r>
              <a:rPr lang="en-US" sz="2200" i="1" dirty="0" err="1"/>
              <a:t>parti</a:t>
            </a:r>
            <a:r>
              <a:rPr lang="en-US" sz="2200" i="1" dirty="0"/>
              <a:t>  </a:t>
            </a:r>
            <a:r>
              <a:rPr lang="en-US" sz="2200" i="1" dirty="0" err="1"/>
              <a:t>moi</a:t>
            </a:r>
            <a:r>
              <a:rPr lang="en-US" sz="2200" i="1" dirty="0"/>
              <a:t>  cervical </a:t>
            </a:r>
            <a:r>
              <a:rPr lang="en-US" sz="2200" dirty="0"/>
              <a:t>:   </a:t>
            </a:r>
            <a:r>
              <a:rPr lang="en-US" sz="2200" dirty="0" err="1"/>
              <a:t>retrosternal</a:t>
            </a:r>
            <a:r>
              <a:rPr lang="en-US" sz="2200" dirty="0"/>
              <a:t>  posterior  de  ACC  </a:t>
            </a:r>
            <a:r>
              <a:rPr lang="en-US" sz="2200" dirty="0" err="1"/>
              <a:t>dr</a:t>
            </a:r>
            <a:r>
              <a:rPr lang="en-US" sz="2200" dirty="0"/>
              <a:t> – </a:t>
            </a:r>
            <a:r>
              <a:rPr lang="en-US" sz="2200" dirty="0" err="1"/>
              <a:t>formatiune</a:t>
            </a:r>
            <a:r>
              <a:rPr lang="en-US" sz="2200" dirty="0"/>
              <a:t>   </a:t>
            </a:r>
            <a:r>
              <a:rPr lang="en-US" sz="2200" dirty="0" err="1"/>
              <a:t>hipoecogena</a:t>
            </a:r>
            <a:r>
              <a:rPr lang="en-US" sz="2200" dirty="0"/>
              <a:t>, </a:t>
            </a:r>
            <a:r>
              <a:rPr lang="en-US" sz="2200" dirty="0" err="1"/>
              <a:t>neomogena</a:t>
            </a:r>
            <a:r>
              <a:rPr lang="en-US" sz="2200" dirty="0"/>
              <a:t>  de  14/12 mm la 14 mm </a:t>
            </a:r>
            <a:r>
              <a:rPr lang="en-US" sz="2200" dirty="0" err="1"/>
              <a:t>subcutan</a:t>
            </a:r>
            <a:r>
              <a:rPr lang="en-US" sz="2200" dirty="0"/>
              <a:t>, </a:t>
            </a:r>
            <a:r>
              <a:rPr lang="en-US" sz="2200" dirty="0" err="1"/>
              <a:t>bine</a:t>
            </a:r>
            <a:r>
              <a:rPr lang="en-US" sz="2200" dirty="0"/>
              <a:t>  </a:t>
            </a:r>
            <a:r>
              <a:rPr lang="en-US" sz="2200" dirty="0" err="1"/>
              <a:t>vascularizata</a:t>
            </a:r>
            <a:r>
              <a:rPr lang="en-US" sz="2200" dirty="0"/>
              <a:t>  central. </a:t>
            </a:r>
          </a:p>
          <a:p>
            <a:pPr algn="l"/>
            <a:r>
              <a:rPr lang="en-US" sz="2200" dirty="0"/>
              <a:t> </a:t>
            </a:r>
          </a:p>
        </p:txBody>
      </p:sp>
      <p:pic>
        <p:nvPicPr>
          <p:cNvPr id="3074" name="Picture 2" descr="C:\Users\Alex\Desktop\budeanu mariana  adenom paratiroida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200400" cy="2748635"/>
          </a:xfrm>
          <a:prstGeom prst="rect">
            <a:avLst/>
          </a:prstGeom>
          <a:noFill/>
        </p:spPr>
      </p:pic>
      <p:pic>
        <p:nvPicPr>
          <p:cNvPr id="3075" name="Picture 3" descr="C:\Users\Alex\Desktop\budeanu mariana  adenom paratiroida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905000"/>
            <a:ext cx="3352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Martie</a:t>
            </a:r>
            <a:r>
              <a:rPr lang="en-US" sz="4000" dirty="0"/>
              <a:t>  </a:t>
            </a:r>
            <a:r>
              <a:rPr lang="en-US" dirty="0"/>
              <a:t>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 </a:t>
            </a:r>
          </a:p>
          <a:p>
            <a:pPr algn="l"/>
            <a:r>
              <a:rPr lang="en-US" sz="2200" i="1" dirty="0"/>
              <a:t>CT  </a:t>
            </a:r>
            <a:r>
              <a:rPr lang="en-US" sz="2200" i="1" dirty="0" err="1"/>
              <a:t>cervico</a:t>
            </a:r>
            <a:r>
              <a:rPr lang="en-US" sz="2200" i="1" dirty="0"/>
              <a:t>  </a:t>
            </a:r>
            <a:r>
              <a:rPr lang="en-US" sz="2200" i="1" dirty="0" err="1"/>
              <a:t>toracic</a:t>
            </a:r>
            <a:r>
              <a:rPr lang="en-US" sz="2200" i="1" dirty="0"/>
              <a:t> </a:t>
            </a:r>
            <a:r>
              <a:rPr lang="en-US" sz="2200" dirty="0"/>
              <a:t>: in </a:t>
            </a:r>
            <a:r>
              <a:rPr lang="en-US" sz="2200" dirty="0" err="1"/>
              <a:t>loja</a:t>
            </a:r>
            <a:r>
              <a:rPr lang="en-US" sz="2200" dirty="0"/>
              <a:t> de </a:t>
            </a:r>
            <a:r>
              <a:rPr lang="en-US" sz="2200" dirty="0" err="1"/>
              <a:t>tiroidectomie,postero</a:t>
            </a:r>
            <a:r>
              <a:rPr lang="en-US" sz="2200" dirty="0"/>
              <a:t>-lateral  </a:t>
            </a:r>
            <a:r>
              <a:rPr lang="en-US" sz="2200" dirty="0" err="1"/>
              <a:t>drept</a:t>
            </a:r>
            <a:r>
              <a:rPr lang="en-US" sz="2200" dirty="0"/>
              <a:t> se </a:t>
            </a:r>
            <a:r>
              <a:rPr lang="en-US" sz="2200" dirty="0" err="1"/>
              <a:t>deceleaza</a:t>
            </a:r>
            <a:r>
              <a:rPr lang="en-US" sz="2200" dirty="0"/>
              <a:t> o  </a:t>
            </a:r>
            <a:r>
              <a:rPr lang="en-US" sz="2200" dirty="0" err="1"/>
              <a:t>formatiune</a:t>
            </a:r>
            <a:r>
              <a:rPr lang="en-US" sz="2200" dirty="0"/>
              <a:t>  </a:t>
            </a:r>
            <a:r>
              <a:rPr lang="en-US" sz="2200" dirty="0" err="1"/>
              <a:t>ovalara.bine</a:t>
            </a:r>
            <a:r>
              <a:rPr lang="en-US" sz="2200" dirty="0"/>
              <a:t> </a:t>
            </a:r>
            <a:r>
              <a:rPr lang="en-US" sz="2200" dirty="0" err="1"/>
              <a:t>delimitata,cu</a:t>
            </a:r>
            <a:r>
              <a:rPr lang="en-US" sz="2200" dirty="0"/>
              <a:t> </a:t>
            </a:r>
            <a:r>
              <a:rPr lang="en-US" sz="2200" dirty="0" err="1"/>
              <a:t>discret</a:t>
            </a:r>
            <a:r>
              <a:rPr lang="en-US" sz="2200" dirty="0"/>
              <a:t>  </a:t>
            </a:r>
            <a:r>
              <a:rPr lang="en-US" sz="2200" dirty="0" err="1"/>
              <a:t>efect</a:t>
            </a:r>
            <a:r>
              <a:rPr lang="en-US" sz="2200" dirty="0"/>
              <a:t> de </a:t>
            </a:r>
            <a:r>
              <a:rPr lang="en-US" sz="2200" dirty="0" err="1"/>
              <a:t>masa</a:t>
            </a:r>
            <a:r>
              <a:rPr lang="en-US" sz="2200" dirty="0"/>
              <a:t> </a:t>
            </a:r>
            <a:r>
              <a:rPr lang="en-US" sz="2200" dirty="0" err="1"/>
              <a:t>asupra</a:t>
            </a:r>
            <a:r>
              <a:rPr lang="en-US" sz="2200" dirty="0"/>
              <a:t>  </a:t>
            </a:r>
            <a:r>
              <a:rPr lang="en-US" sz="2200" dirty="0" err="1"/>
              <a:t>esofagului</a:t>
            </a:r>
            <a:r>
              <a:rPr lang="en-US" sz="2200" dirty="0"/>
              <a:t> (</a:t>
            </a:r>
            <a:r>
              <a:rPr lang="en-US" sz="2200" dirty="0" err="1"/>
              <a:t>pe</a:t>
            </a:r>
            <a:r>
              <a:rPr lang="en-US" sz="2200" dirty="0"/>
              <a:t> care-l  </a:t>
            </a:r>
            <a:r>
              <a:rPr lang="en-US" sz="2200" dirty="0" err="1"/>
              <a:t>deviaza</a:t>
            </a:r>
            <a:r>
              <a:rPr lang="en-US" sz="2200" dirty="0"/>
              <a:t> </a:t>
            </a:r>
            <a:r>
              <a:rPr lang="en-US" sz="2200" dirty="0" err="1"/>
              <a:t>usor</a:t>
            </a:r>
            <a:r>
              <a:rPr lang="en-US" sz="2200" dirty="0"/>
              <a:t> </a:t>
            </a:r>
            <a:r>
              <a:rPr lang="en-US" sz="2200" dirty="0" err="1"/>
              <a:t>spre</a:t>
            </a:r>
            <a:r>
              <a:rPr lang="en-US" sz="2200" dirty="0"/>
              <a:t> </a:t>
            </a:r>
            <a:r>
              <a:rPr lang="en-US" sz="2200" dirty="0" err="1"/>
              <a:t>stanga</a:t>
            </a:r>
            <a:r>
              <a:rPr lang="en-US" sz="2200" dirty="0"/>
              <a:t>),cu </a:t>
            </a:r>
            <a:r>
              <a:rPr lang="en-US" sz="2200" dirty="0" err="1"/>
              <a:t>contrastare</a:t>
            </a:r>
            <a:r>
              <a:rPr lang="en-US" sz="2200" dirty="0"/>
              <a:t>  </a:t>
            </a:r>
            <a:r>
              <a:rPr lang="en-US" sz="2200" dirty="0" err="1"/>
              <a:t>intensa,in</a:t>
            </a:r>
            <a:r>
              <a:rPr lang="en-US" sz="2200" dirty="0"/>
              <a:t> contact cu </a:t>
            </a:r>
            <a:r>
              <a:rPr lang="en-US" sz="2200" dirty="0" err="1"/>
              <a:t>artera</a:t>
            </a:r>
            <a:r>
              <a:rPr lang="en-US" sz="2200" dirty="0"/>
              <a:t> </a:t>
            </a:r>
            <a:r>
              <a:rPr lang="en-US" sz="2200" dirty="0" err="1"/>
              <a:t>tiroidiana</a:t>
            </a:r>
            <a:r>
              <a:rPr lang="en-US" sz="2200" dirty="0"/>
              <a:t>  </a:t>
            </a:r>
            <a:r>
              <a:rPr lang="en-US" sz="2200" dirty="0" err="1"/>
              <a:t>inferioara</a:t>
            </a:r>
            <a:r>
              <a:rPr lang="en-US" sz="2200" dirty="0"/>
              <a:t>  </a:t>
            </a:r>
            <a:r>
              <a:rPr lang="en-US" sz="2200" dirty="0" err="1"/>
              <a:t>dreapta,cu</a:t>
            </a:r>
            <a:r>
              <a:rPr lang="en-US" sz="2200" dirty="0"/>
              <a:t>  </a:t>
            </a:r>
            <a:r>
              <a:rPr lang="en-US" sz="2200" dirty="0" err="1"/>
              <a:t>dimensiuni</a:t>
            </a:r>
            <a:r>
              <a:rPr lang="en-US" sz="2200" dirty="0"/>
              <a:t>  </a:t>
            </a:r>
            <a:r>
              <a:rPr lang="en-US" sz="2200" dirty="0" err="1"/>
              <a:t>globale</a:t>
            </a:r>
            <a:r>
              <a:rPr lang="en-US" sz="2200" dirty="0"/>
              <a:t>  de 23/11/20mm – </a:t>
            </a:r>
            <a:r>
              <a:rPr lang="en-US" sz="2200" dirty="0" err="1"/>
              <a:t>formatiune</a:t>
            </a:r>
            <a:r>
              <a:rPr lang="en-US" sz="2200" dirty="0"/>
              <a:t> cu  </a:t>
            </a:r>
            <a:r>
              <a:rPr lang="en-US" sz="2200" dirty="0" err="1"/>
              <a:t>caractere</a:t>
            </a:r>
            <a:r>
              <a:rPr lang="en-US" sz="2200" dirty="0"/>
              <a:t>  </a:t>
            </a:r>
            <a:r>
              <a:rPr lang="en-US" sz="2200" dirty="0" err="1"/>
              <a:t>imagistice</a:t>
            </a:r>
            <a:r>
              <a:rPr lang="en-US" sz="2200" dirty="0"/>
              <a:t>  de tip benign.</a:t>
            </a:r>
          </a:p>
          <a:p>
            <a:pPr algn="l"/>
            <a:endParaRPr lang="en-US" sz="22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505200"/>
            <a:ext cx="624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51648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err="1"/>
              <a:t>Martie</a:t>
            </a:r>
            <a:r>
              <a:rPr lang="en-US" sz="4000" dirty="0"/>
              <a:t>  </a:t>
            </a:r>
            <a:r>
              <a:rPr lang="en-US" dirty="0"/>
              <a:t>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7854696" cy="5562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200" i="1" dirty="0" err="1"/>
              <a:t>Interventie</a:t>
            </a:r>
            <a:r>
              <a:rPr lang="en-US" sz="2200" i="1" dirty="0"/>
              <a:t>  </a:t>
            </a:r>
            <a:r>
              <a:rPr lang="en-US" sz="2200" i="1" dirty="0" err="1"/>
              <a:t>chirurgicala</a:t>
            </a:r>
            <a:r>
              <a:rPr lang="en-US" sz="2200" i="1" dirty="0"/>
              <a:t> :</a:t>
            </a:r>
          </a:p>
          <a:p>
            <a:pPr algn="l"/>
            <a:endParaRPr lang="en-US" sz="2200" dirty="0"/>
          </a:p>
          <a:p>
            <a:pPr algn="l"/>
            <a:r>
              <a:rPr lang="en-US" sz="2200" dirty="0" err="1"/>
              <a:t>Paratiroidectomie</a:t>
            </a:r>
            <a:r>
              <a:rPr lang="en-US" sz="2200" dirty="0"/>
              <a:t>  </a:t>
            </a:r>
            <a:r>
              <a:rPr lang="en-US" sz="2200" dirty="0" err="1"/>
              <a:t>dreapta</a:t>
            </a:r>
            <a:endParaRPr lang="en-US" sz="2200" dirty="0"/>
          </a:p>
          <a:p>
            <a:pPr algn="l"/>
            <a:r>
              <a:rPr lang="en-US" sz="2200" dirty="0" err="1"/>
              <a:t>Drenaj</a:t>
            </a:r>
            <a:r>
              <a:rPr lang="en-US" sz="2200" dirty="0"/>
              <a:t>  </a:t>
            </a:r>
            <a:r>
              <a:rPr lang="en-US" sz="2200" dirty="0" err="1"/>
              <a:t>laterocervical</a:t>
            </a:r>
            <a:r>
              <a:rPr lang="en-US" sz="2200" dirty="0"/>
              <a:t> </a:t>
            </a:r>
            <a:r>
              <a:rPr lang="en-US" sz="2200" dirty="0" err="1"/>
              <a:t>drept</a:t>
            </a:r>
            <a:endParaRPr lang="en-US" sz="2200" dirty="0"/>
          </a:p>
          <a:p>
            <a:pPr algn="l"/>
            <a:endParaRPr lang="en-US" sz="2200" dirty="0"/>
          </a:p>
          <a:p>
            <a:pPr algn="l"/>
            <a:r>
              <a:rPr lang="en-US" sz="2200" i="1" dirty="0" err="1"/>
              <a:t>Ecografie</a:t>
            </a:r>
            <a:r>
              <a:rPr lang="en-US" sz="2200" i="1" dirty="0"/>
              <a:t>  </a:t>
            </a:r>
            <a:r>
              <a:rPr lang="en-US" sz="2200" i="1" dirty="0" err="1"/>
              <a:t>intraoperatorie</a:t>
            </a:r>
            <a:r>
              <a:rPr lang="en-US" sz="2200" i="1" dirty="0"/>
              <a:t>:</a:t>
            </a:r>
          </a:p>
          <a:p>
            <a:pPr algn="l"/>
            <a:endParaRPr lang="en-US" sz="2200" i="1" dirty="0"/>
          </a:p>
          <a:p>
            <a:pPr algn="l"/>
            <a:endParaRPr lang="en-US" sz="2200" i="1" dirty="0"/>
          </a:p>
          <a:p>
            <a:pPr algn="l"/>
            <a:endParaRPr lang="en-US" sz="2200" i="1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endParaRPr lang="en-US" sz="2200" dirty="0"/>
          </a:p>
          <a:p>
            <a:pPr algn="l"/>
            <a:r>
              <a:rPr lang="en-US" sz="2200" i="1" dirty="0" err="1"/>
              <a:t>Evolutie</a:t>
            </a:r>
            <a:r>
              <a:rPr lang="en-US" sz="2200" i="1" dirty="0"/>
              <a:t>  </a:t>
            </a:r>
            <a:r>
              <a:rPr lang="en-US" sz="2200" i="1" dirty="0" err="1"/>
              <a:t>postoperatorie</a:t>
            </a:r>
            <a:r>
              <a:rPr lang="en-US" sz="2200" i="1" dirty="0"/>
              <a:t> </a:t>
            </a:r>
            <a:r>
              <a:rPr lang="en-US" sz="2200" dirty="0"/>
              <a:t>:  </a:t>
            </a:r>
            <a:r>
              <a:rPr lang="en-US" sz="2200" dirty="0" err="1"/>
              <a:t>favorabila</a:t>
            </a:r>
            <a:endParaRPr lang="en-US" sz="2200" dirty="0"/>
          </a:p>
          <a:p>
            <a:pPr algn="l"/>
            <a:endParaRPr lang="en-US" sz="2200" dirty="0"/>
          </a:p>
          <a:p>
            <a:pPr algn="l"/>
            <a:r>
              <a:rPr lang="en-US" sz="2200" i="1" dirty="0" err="1"/>
              <a:t>Rezultat</a:t>
            </a:r>
            <a:r>
              <a:rPr lang="en-US" sz="2200" i="1" dirty="0"/>
              <a:t>  </a:t>
            </a:r>
            <a:r>
              <a:rPr lang="en-US" sz="2200" i="1" dirty="0" err="1"/>
              <a:t>anatomo-patologic</a:t>
            </a:r>
            <a:r>
              <a:rPr lang="en-US" sz="2200" i="1" dirty="0"/>
              <a:t> :   </a:t>
            </a:r>
            <a:r>
              <a:rPr lang="en-US" sz="2200" i="1" dirty="0" err="1">
                <a:solidFill>
                  <a:srgbClr val="7030A0"/>
                </a:solidFill>
              </a:rPr>
              <a:t>adenom</a:t>
            </a:r>
            <a:r>
              <a:rPr lang="en-US" sz="2200" i="1" dirty="0">
                <a:solidFill>
                  <a:srgbClr val="7030A0"/>
                </a:solidFill>
              </a:rPr>
              <a:t>  de  </a:t>
            </a:r>
            <a:r>
              <a:rPr lang="en-US" sz="2200" i="1" dirty="0" err="1">
                <a:solidFill>
                  <a:srgbClr val="7030A0"/>
                </a:solidFill>
              </a:rPr>
              <a:t>glanda</a:t>
            </a:r>
            <a:r>
              <a:rPr lang="en-US" sz="2200" i="1" dirty="0">
                <a:solidFill>
                  <a:srgbClr val="7030A0"/>
                </a:solidFill>
              </a:rPr>
              <a:t>  </a:t>
            </a:r>
            <a:r>
              <a:rPr lang="en-US" sz="2200" i="1" dirty="0" err="1">
                <a:solidFill>
                  <a:srgbClr val="7030A0"/>
                </a:solidFill>
              </a:rPr>
              <a:t>paratiroida</a:t>
            </a:r>
            <a:r>
              <a:rPr lang="en-US" sz="2200" i="1" dirty="0">
                <a:solidFill>
                  <a:srgbClr val="7030A0"/>
                </a:solidFill>
              </a:rPr>
              <a:t>  </a:t>
            </a:r>
            <a:r>
              <a:rPr lang="en-US" sz="2200" dirty="0"/>
              <a:t>in context clinic.</a:t>
            </a:r>
            <a:endParaRPr lang="en-US" sz="2200" i="1" dirty="0"/>
          </a:p>
        </p:txBody>
      </p:sp>
      <p:pic>
        <p:nvPicPr>
          <p:cNvPr id="6" name="Picture 5" descr="20160325_120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685800"/>
            <a:ext cx="2895600" cy="2123440"/>
          </a:xfrm>
          <a:prstGeom prst="rect">
            <a:avLst/>
          </a:prstGeom>
        </p:spPr>
      </p:pic>
      <p:pic>
        <p:nvPicPr>
          <p:cNvPr id="4098" name="Picture 2" descr="C:\Users\Alex\Desktop\budeanu mariana  adenom paratiroida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3655211" cy="1981200"/>
          </a:xfrm>
          <a:prstGeom prst="rect">
            <a:avLst/>
          </a:prstGeom>
          <a:noFill/>
        </p:spPr>
      </p:pic>
      <p:pic>
        <p:nvPicPr>
          <p:cNvPr id="4099" name="Picture 3" descr="C:\Users\Alex\Desktop\budeanu mariana  adenom paratiroida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19400"/>
            <a:ext cx="3810000" cy="2004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7924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Discutii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concluzii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7854696" cy="4114800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vi-VN" dirty="0"/>
              <a:t>Tumorile </a:t>
            </a:r>
            <a:r>
              <a:rPr lang="en-US" dirty="0"/>
              <a:t> </a:t>
            </a:r>
            <a:r>
              <a:rPr lang="vi-VN" dirty="0"/>
              <a:t>neuroendocrine </a:t>
            </a:r>
            <a:r>
              <a:rPr lang="en-US" dirty="0"/>
              <a:t> </a:t>
            </a:r>
            <a:r>
              <a:rPr lang="vi-VN" dirty="0"/>
              <a:t>pancreatice (pNET) sunt </a:t>
            </a:r>
            <a:r>
              <a:rPr lang="en-US" dirty="0"/>
              <a:t>un </a:t>
            </a:r>
            <a:r>
              <a:rPr lang="en-US" dirty="0" err="1"/>
              <a:t>grup</a:t>
            </a:r>
            <a:r>
              <a:rPr lang="en-US" dirty="0"/>
              <a:t> </a:t>
            </a:r>
            <a:r>
              <a:rPr lang="en-US" dirty="0" err="1"/>
              <a:t>heterogen</a:t>
            </a:r>
            <a:r>
              <a:rPr lang="en-US" dirty="0"/>
              <a:t> de </a:t>
            </a:r>
            <a:r>
              <a:rPr lang="en-US" dirty="0" err="1"/>
              <a:t>tumori</a:t>
            </a:r>
            <a:r>
              <a:rPr lang="en-US" dirty="0"/>
              <a:t> rare</a:t>
            </a:r>
            <a:endParaRPr lang="vi-VN" dirty="0"/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vi-VN" dirty="0"/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vi-VN" dirty="0"/>
              <a:t>pNET</a:t>
            </a:r>
            <a:r>
              <a:rPr lang="en-US" dirty="0"/>
              <a:t> : 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identificarea</a:t>
            </a:r>
            <a:r>
              <a:rPr lang="en-US" dirty="0"/>
              <a:t>  </a:t>
            </a:r>
            <a:r>
              <a:rPr lang="en-US" dirty="0" err="1"/>
              <a:t>sindromului</a:t>
            </a:r>
            <a:r>
              <a:rPr lang="en-US" dirty="0"/>
              <a:t>  clinic  </a:t>
            </a:r>
            <a:r>
              <a:rPr lang="en-US" dirty="0" err="1"/>
              <a:t>caracteristic</a:t>
            </a:r>
            <a:r>
              <a:rPr lang="en-US" dirty="0"/>
              <a:t> 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diagnosticul</a:t>
            </a:r>
            <a:r>
              <a:rPr lang="en-US" dirty="0"/>
              <a:t>  imagistic (</a:t>
            </a:r>
            <a:r>
              <a:rPr lang="en-US" dirty="0" err="1"/>
              <a:t>localizarea</a:t>
            </a:r>
            <a:r>
              <a:rPr lang="en-US" dirty="0"/>
              <a:t> </a:t>
            </a:r>
            <a:r>
              <a:rPr lang="en-US" dirty="0" err="1"/>
              <a:t>tumorii</a:t>
            </a:r>
            <a:r>
              <a:rPr lang="en-US" dirty="0"/>
              <a:t>, </a:t>
            </a:r>
            <a:r>
              <a:rPr lang="en-US" dirty="0" err="1"/>
              <a:t>prezenta</a:t>
            </a:r>
            <a:r>
              <a:rPr lang="en-US" dirty="0"/>
              <a:t> </a:t>
            </a:r>
            <a:r>
              <a:rPr lang="en-US" dirty="0" err="1"/>
              <a:t>metastazelor</a:t>
            </a:r>
            <a:r>
              <a:rPr lang="en-US" dirty="0"/>
              <a:t> etc.), 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diagnosticul</a:t>
            </a:r>
            <a:r>
              <a:rPr lang="en-US" dirty="0"/>
              <a:t>  </a:t>
            </a:r>
            <a:r>
              <a:rPr lang="en-US" dirty="0" err="1"/>
              <a:t>histopatologic</a:t>
            </a:r>
            <a:r>
              <a:rPr lang="en-US" dirty="0"/>
              <a:t>;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diagnosticul</a:t>
            </a:r>
            <a:r>
              <a:rPr lang="en-US" dirty="0"/>
              <a:t>  </a:t>
            </a:r>
            <a:r>
              <a:rPr lang="en-US" dirty="0" err="1"/>
              <a:t>imunohistochimic</a:t>
            </a:r>
            <a:r>
              <a:rPr lang="en-US" dirty="0"/>
              <a:t>  cu  </a:t>
            </a:r>
            <a:r>
              <a:rPr lang="en-US" dirty="0" err="1"/>
              <a:t>decelarea</a:t>
            </a:r>
            <a:r>
              <a:rPr lang="en-US" dirty="0"/>
              <a:t>  </a:t>
            </a:r>
            <a:r>
              <a:rPr lang="en-US" dirty="0" err="1"/>
              <a:t>markeri-lor</a:t>
            </a:r>
            <a:r>
              <a:rPr lang="en-US" dirty="0"/>
              <a:t>  </a:t>
            </a:r>
            <a:r>
              <a:rPr lang="en-US" dirty="0" err="1"/>
              <a:t>ce</a:t>
            </a:r>
            <a:r>
              <a:rPr lang="en-US" dirty="0"/>
              <a:t> permit  </a:t>
            </a:r>
            <a:r>
              <a:rPr lang="en-US" dirty="0" err="1"/>
              <a:t>aprecierea</a:t>
            </a:r>
            <a:r>
              <a:rPr lang="en-US" dirty="0"/>
              <a:t>  </a:t>
            </a:r>
            <a:r>
              <a:rPr lang="en-US" dirty="0" err="1"/>
              <a:t>prognosticului</a:t>
            </a:r>
            <a:r>
              <a:rPr lang="en-US" dirty="0"/>
              <a:t>, </a:t>
            </a:r>
            <a:r>
              <a:rPr lang="en-US" dirty="0" err="1"/>
              <a:t>eficienta</a:t>
            </a:r>
            <a:r>
              <a:rPr lang="en-US" dirty="0"/>
              <a:t>  </a:t>
            </a:r>
            <a:r>
              <a:rPr lang="en-US" dirty="0" err="1"/>
              <a:t>tratamentului</a:t>
            </a:r>
            <a:r>
              <a:rPr lang="en-US" dirty="0"/>
              <a:t> medical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dispensarizarea</a:t>
            </a:r>
            <a:r>
              <a:rPr lang="en-US" dirty="0"/>
              <a:t> (NSE, </a:t>
            </a:r>
            <a:r>
              <a:rPr lang="en-US" dirty="0" err="1"/>
              <a:t>Cromogranin</a:t>
            </a:r>
            <a:r>
              <a:rPr lang="en-US" dirty="0"/>
              <a:t> , </a:t>
            </a:r>
            <a:r>
              <a:rPr lang="en-US" dirty="0" err="1"/>
              <a:t>Sinaptofizin</a:t>
            </a:r>
            <a:r>
              <a:rPr lang="en-US" dirty="0"/>
              <a:t> CK 19, VEGF-C, </a:t>
            </a:r>
            <a:r>
              <a:rPr lang="en-US" dirty="0" err="1"/>
              <a:t>receptorul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somatostatinã</a:t>
            </a:r>
            <a:r>
              <a:rPr lang="en-US" dirty="0"/>
              <a:t> etc.), 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8077200" cy="5791200"/>
          </a:xfrm>
        </p:spPr>
        <p:txBody>
          <a:bodyPr>
            <a:normAutofit/>
          </a:bodyPr>
          <a:lstStyle/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vi-VN" sz="2400" dirty="0">
                <a:latin typeface="Constantia" pitchFamily="18" charset="0"/>
              </a:rPr>
              <a:t>Tumorile 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endocrine pancreatice nonfunction</a:t>
            </a:r>
            <a:r>
              <a:rPr lang="en-US" sz="2400" dirty="0">
                <a:latin typeface="Constantia" pitchFamily="18" charset="0"/>
              </a:rPr>
              <a:t>ale</a:t>
            </a:r>
            <a:r>
              <a:rPr lang="vi-VN" sz="2400" dirty="0">
                <a:latin typeface="Constantia" pitchFamily="18" charset="0"/>
              </a:rPr>
              <a:t> (NF-PNETS) sunt 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localizate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intrapancreatic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si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se </a:t>
            </a:r>
            <a:r>
              <a:rPr lang="en-US" sz="2400" dirty="0" err="1">
                <a:latin typeface="Constantia" pitchFamily="18" charset="0"/>
              </a:rPr>
              <a:t>caracterizeaza</a:t>
            </a:r>
            <a:r>
              <a:rPr lang="en-US" sz="2400" dirty="0">
                <a:latin typeface="Constantia" pitchFamily="18" charset="0"/>
              </a:rPr>
              <a:t>  </a:t>
            </a:r>
            <a:r>
              <a:rPr lang="en-US" sz="2400" dirty="0" err="1">
                <a:latin typeface="Constantia" pitchFamily="18" charset="0"/>
              </a:rPr>
              <a:t>prin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dimensiunile</a:t>
            </a:r>
            <a:r>
              <a:rPr lang="en-US" sz="2400" dirty="0">
                <a:latin typeface="Constantia" pitchFamily="18" charset="0"/>
              </a:rPr>
              <a:t>  </a:t>
            </a:r>
            <a:r>
              <a:rPr lang="vi-VN" sz="2400" dirty="0">
                <a:latin typeface="Constantia" pitchFamily="18" charset="0"/>
              </a:rPr>
              <a:t>mar</a:t>
            </a:r>
            <a:r>
              <a:rPr lang="en-US" sz="2400" dirty="0" err="1">
                <a:latin typeface="Constantia" pitchFamily="18" charset="0"/>
              </a:rPr>
              <a:t>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(70%&gt; 5 cm)</a:t>
            </a:r>
            <a:r>
              <a:rPr lang="en-US" sz="2400" dirty="0">
                <a:latin typeface="Constantia" pitchFamily="18" charset="0"/>
              </a:rPr>
              <a:t>. </a:t>
            </a:r>
            <a:endParaRPr lang="vi-VN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it-IT" sz="2400" dirty="0">
                <a:latin typeface="Constantia" pitchFamily="18" charset="0"/>
              </a:rPr>
              <a:t>Diagnosticul intr-un stadiu avansat  - decelarea metastaze hepatice in 60-85% 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vi-VN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vi-VN" sz="2400" dirty="0">
                <a:latin typeface="Constantia" pitchFamily="18" charset="0"/>
              </a:rPr>
              <a:t>NF-PNETS nu sunt asociate cu un sindrom clinic hormonal</a:t>
            </a:r>
            <a:r>
              <a:rPr lang="en-US" sz="2400" dirty="0">
                <a:latin typeface="Constantia" pitchFamily="18" charset="0"/>
              </a:rPr>
              <a:t>, </a:t>
            </a:r>
            <a:r>
              <a:rPr lang="en-US" sz="2400" dirty="0" err="1">
                <a:latin typeface="Constantia" pitchFamily="18" charset="0"/>
              </a:rPr>
              <a:t>iar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 simptom</a:t>
            </a:r>
            <a:r>
              <a:rPr lang="en-US" sz="2400" dirty="0" err="1">
                <a:latin typeface="Constantia" pitchFamily="18" charset="0"/>
              </a:rPr>
              <a:t>atologia</a:t>
            </a:r>
            <a:r>
              <a:rPr lang="en-US" sz="2400" dirty="0">
                <a:latin typeface="Constantia" pitchFamily="18" charset="0"/>
              </a:rPr>
              <a:t> la </a:t>
            </a:r>
            <a:r>
              <a:rPr lang="vi-VN" sz="2400" dirty="0">
                <a:latin typeface="Constantia" pitchFamily="18" charset="0"/>
              </a:rPr>
              <a:t> prez</a:t>
            </a:r>
            <a:r>
              <a:rPr lang="en-US" sz="2400" dirty="0" err="1">
                <a:latin typeface="Constantia" pitchFamily="18" charset="0"/>
              </a:rPr>
              <a:t>entare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 </a:t>
            </a:r>
            <a:r>
              <a:rPr lang="en-US" sz="2400" dirty="0">
                <a:latin typeface="Constantia" pitchFamily="18" charset="0"/>
              </a:rPr>
              <a:t>se </a:t>
            </a:r>
            <a:r>
              <a:rPr lang="vi-VN" sz="2400" dirty="0">
                <a:latin typeface="Constantia" pitchFamily="18" charset="0"/>
              </a:rPr>
              <a:t>datore</a:t>
            </a:r>
            <a:r>
              <a:rPr lang="en-US" sz="2400" dirty="0" err="1">
                <a:latin typeface="Constantia" pitchFamily="18" charset="0"/>
              </a:rPr>
              <a:t>aza</a:t>
            </a:r>
            <a:r>
              <a:rPr lang="vi-VN" sz="2400" dirty="0">
                <a:latin typeface="Constantia" pitchFamily="18" charset="0"/>
              </a:rPr>
              <a:t> tumorii în sine </a:t>
            </a:r>
            <a:r>
              <a:rPr lang="en-US" sz="2400" dirty="0" err="1">
                <a:latin typeface="Constantia" pitchFamily="18" charset="0"/>
              </a:rPr>
              <a:t>si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 includ durer</a:t>
            </a:r>
            <a:r>
              <a:rPr lang="en-US" sz="2400" dirty="0" err="1">
                <a:latin typeface="Constantia" pitchFamily="18" charset="0"/>
              </a:rPr>
              <a:t>i</a:t>
            </a:r>
            <a:r>
              <a:rPr lang="vi-VN" sz="2400" dirty="0">
                <a:latin typeface="Constantia" pitchFamily="18" charset="0"/>
              </a:rPr>
              <a:t> abdominale (40-60%), </a:t>
            </a:r>
            <a:r>
              <a:rPr lang="en-US" sz="2400" dirty="0" err="1">
                <a:latin typeface="Constantia" pitchFamily="18" charset="0"/>
              </a:rPr>
              <a:t>ponderala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sau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en-US" sz="2400" dirty="0" err="1">
                <a:latin typeface="Constantia" pitchFamily="18" charset="0"/>
              </a:rPr>
              <a:t>sindrom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 icter</a:t>
            </a:r>
            <a:r>
              <a:rPr lang="en-US" sz="2400" dirty="0" err="1">
                <a:latin typeface="Constantia" pitchFamily="18" charset="0"/>
              </a:rPr>
              <a:t>ic</a:t>
            </a:r>
            <a:r>
              <a:rPr lang="en-US" sz="2400" dirty="0">
                <a:latin typeface="Constantia" pitchFamily="18" charset="0"/>
              </a:rPr>
              <a:t>.</a:t>
            </a:r>
            <a:endParaRPr lang="vi-VN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vi-VN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vi-VN" sz="2400" dirty="0">
                <a:latin typeface="Constantia" pitchFamily="18" charset="0"/>
              </a:rPr>
              <a:t>Chiar într-un stadiu avansat,</a:t>
            </a:r>
            <a:r>
              <a:rPr lang="en-US" sz="2400" dirty="0">
                <a:latin typeface="Constantia" pitchFamily="18" charset="0"/>
              </a:rPr>
              <a:t> au o </a:t>
            </a:r>
            <a:r>
              <a:rPr lang="en-US" sz="2400" dirty="0" err="1">
                <a:latin typeface="Constantia" pitchFamily="18" charset="0"/>
              </a:rPr>
              <a:t>progresie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 lent</a:t>
            </a:r>
            <a:r>
              <a:rPr lang="en-US" sz="2400" dirty="0">
                <a:latin typeface="Constantia" pitchFamily="18" charset="0"/>
              </a:rPr>
              <a:t>a</a:t>
            </a:r>
            <a:r>
              <a:rPr lang="vi-VN" sz="2400" dirty="0">
                <a:latin typeface="Constantia" pitchFamily="18" charset="0"/>
              </a:rPr>
              <a:t> , </a:t>
            </a:r>
            <a:r>
              <a:rPr lang="en-US" sz="2400" dirty="0">
                <a:latin typeface="Constantia" pitchFamily="18" charset="0"/>
              </a:rPr>
              <a:t>cu o </a:t>
            </a:r>
            <a:r>
              <a:rPr lang="vi-VN" sz="2400" dirty="0">
                <a:latin typeface="Constantia" pitchFamily="18" charset="0"/>
              </a:rPr>
              <a:t> rat</a:t>
            </a:r>
            <a:r>
              <a:rPr lang="en-US" sz="2400" dirty="0">
                <a:latin typeface="Constantia" pitchFamily="18" charset="0"/>
              </a:rPr>
              <a:t>a</a:t>
            </a:r>
            <a:r>
              <a:rPr lang="vi-VN" sz="2400" dirty="0">
                <a:latin typeface="Constantia" pitchFamily="18" charset="0"/>
              </a:rPr>
              <a:t> de supravietuire </a:t>
            </a:r>
            <a:r>
              <a:rPr lang="en-US" sz="2400" dirty="0">
                <a:latin typeface="Constantia" pitchFamily="18" charset="0"/>
              </a:rPr>
              <a:t>la </a:t>
            </a:r>
            <a:r>
              <a:rPr lang="vi-VN" sz="2400" dirty="0">
                <a:latin typeface="Constantia" pitchFamily="18" charset="0"/>
              </a:rPr>
              <a:t> 5 ani </a:t>
            </a:r>
            <a:r>
              <a:rPr lang="en-US" sz="2400" dirty="0">
                <a:latin typeface="Constantia" pitchFamily="18" charset="0"/>
              </a:rPr>
              <a:t> de </a:t>
            </a:r>
            <a:r>
              <a:rPr lang="en-US" sz="2400" dirty="0" err="1">
                <a:latin typeface="Constantia" pitchFamily="18" charset="0"/>
              </a:rPr>
              <a:t>pana</a:t>
            </a:r>
            <a:r>
              <a:rPr lang="en-US" sz="2400" dirty="0">
                <a:latin typeface="Constantia" pitchFamily="18" charset="0"/>
              </a:rPr>
              <a:t> </a:t>
            </a:r>
            <a:r>
              <a:rPr lang="vi-VN" sz="2400" dirty="0">
                <a:latin typeface="Constantia" pitchFamily="18" charset="0"/>
              </a:rPr>
              <a:t>la 30-50%</a:t>
            </a:r>
            <a:r>
              <a:rPr lang="en-US" sz="2400" dirty="0">
                <a:latin typeface="Constantia" pitchFamily="18" charset="0"/>
              </a:rPr>
              <a:t>.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854696" cy="5486400"/>
          </a:xfrm>
        </p:spPr>
        <p:txBody>
          <a:bodyPr>
            <a:noAutofit/>
          </a:bodyPr>
          <a:lstStyle/>
          <a:p>
            <a:pPr lvl="1" algn="l">
              <a:buClr>
                <a:srgbClr val="C00000"/>
              </a:buClr>
            </a:pPr>
            <a:endParaRPr lang="vi-VN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onstantia" pitchFamily="18" charset="0"/>
              </a:rPr>
              <a:t>I</a:t>
            </a:r>
            <a:r>
              <a:rPr lang="vi-VN" sz="2000" dirty="0">
                <a:latin typeface="Constantia" pitchFamily="18" charset="0"/>
              </a:rPr>
              <a:t>nterventii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chirurgicale </a:t>
            </a:r>
            <a:r>
              <a:rPr lang="en-US" sz="2000" dirty="0">
                <a:latin typeface="Constantia" pitchFamily="18" charset="0"/>
              </a:rPr>
              <a:t> cu </a:t>
            </a:r>
            <a:r>
              <a:rPr lang="en-US" sz="2000" dirty="0" err="1">
                <a:latin typeface="Constantia" pitchFamily="18" charset="0"/>
              </a:rPr>
              <a:t>excizia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tumorii primare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reprezint</a:t>
            </a:r>
            <a:r>
              <a:rPr lang="vi-VN" sz="2000" dirty="0">
                <a:latin typeface="Constantia" pitchFamily="18" charset="0"/>
              </a:rPr>
              <a:t>a tratament</a:t>
            </a:r>
            <a:r>
              <a:rPr lang="en-US" sz="2000" dirty="0" err="1">
                <a:latin typeface="Constantia" pitchFamily="18" charset="0"/>
              </a:rPr>
              <a:t>ul</a:t>
            </a:r>
            <a:r>
              <a:rPr lang="en-US" sz="2000" dirty="0">
                <a:latin typeface="Constantia" pitchFamily="18" charset="0"/>
              </a:rPr>
              <a:t>  de  </a:t>
            </a:r>
            <a:r>
              <a:rPr lang="en-US" sz="2000" dirty="0" err="1">
                <a:latin typeface="Constantia" pitchFamily="18" charset="0"/>
              </a:rPr>
              <a:t>electie</a:t>
            </a:r>
            <a:r>
              <a:rPr lang="en-US" sz="2000" dirty="0">
                <a:latin typeface="Constantia" pitchFamily="18" charset="0"/>
              </a:rPr>
              <a:t>  </a:t>
            </a:r>
            <a:r>
              <a:rPr lang="vi-VN" sz="2000" dirty="0">
                <a:latin typeface="Constantia" pitchFamily="18" charset="0"/>
              </a:rPr>
              <a:t>pentru boala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resec</a:t>
            </a:r>
            <a:r>
              <a:rPr lang="en-US" sz="2000" dirty="0" err="1">
                <a:latin typeface="Constantia" pitchFamily="18" charset="0"/>
              </a:rPr>
              <a:t>abila</a:t>
            </a:r>
            <a:endParaRPr lang="en-US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Constantia" pitchFamily="18" charset="0"/>
              </a:rPr>
              <a:t>Tratamentul</a:t>
            </a:r>
            <a:r>
              <a:rPr lang="en-US" sz="2000" dirty="0">
                <a:latin typeface="Constantia" pitchFamily="18" charset="0"/>
              </a:rPr>
              <a:t>  chirurgical  </a:t>
            </a:r>
            <a:r>
              <a:rPr lang="en-US" sz="2000" dirty="0" err="1">
                <a:latin typeface="Constantia" pitchFamily="18" charset="0"/>
              </a:rPr>
              <a:t>curativ</a:t>
            </a:r>
            <a:r>
              <a:rPr lang="en-US" sz="2000" dirty="0">
                <a:latin typeface="Constantia" pitchFamily="18" charset="0"/>
              </a:rPr>
              <a:t> –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pentru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tumorile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benigne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este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indicatã</a:t>
            </a:r>
            <a:r>
              <a:rPr lang="en-US" sz="2000" dirty="0">
                <a:latin typeface="Constantia" pitchFamily="18" charset="0"/>
              </a:rPr>
              <a:t> </a:t>
            </a:r>
          </a:p>
          <a:p>
            <a:pPr lvl="2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Constantia" pitchFamily="18" charset="0"/>
              </a:rPr>
              <a:t>enucleerea</a:t>
            </a:r>
            <a:r>
              <a:rPr lang="en-US" sz="2000" dirty="0">
                <a:latin typeface="Constantia" pitchFamily="18" charset="0"/>
              </a:rPr>
              <a:t> care se </a:t>
            </a:r>
            <a:r>
              <a:rPr lang="en-US" sz="2000" dirty="0" err="1">
                <a:latin typeface="Constantia" pitchFamily="18" charset="0"/>
              </a:rPr>
              <a:t>poate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realiza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si</a:t>
            </a:r>
            <a:r>
              <a:rPr lang="en-US" sz="2000" dirty="0">
                <a:latin typeface="Constantia" pitchFamily="18" charset="0"/>
              </a:rPr>
              <a:t> laparoscopic. </a:t>
            </a:r>
          </a:p>
          <a:p>
            <a:pPr lvl="2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Constantia" pitchFamily="18" charset="0"/>
              </a:rPr>
              <a:t>rezectiile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pancreatice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desi</a:t>
            </a:r>
            <a:r>
              <a:rPr lang="en-US" sz="2000" dirty="0">
                <a:latin typeface="Constantia" pitchFamily="18" charset="0"/>
              </a:rPr>
              <a:t> disproportionate, </a:t>
            </a:r>
            <a:r>
              <a:rPr lang="en-US" sz="2000" dirty="0" err="1">
                <a:latin typeface="Constantia" pitchFamily="18" charset="0"/>
              </a:rPr>
              <a:t>sunt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uneori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licite</a:t>
            </a:r>
            <a:r>
              <a:rPr lang="en-US" sz="2000" dirty="0">
                <a:latin typeface="Constantia" pitchFamily="18" charset="0"/>
              </a:rPr>
              <a:t> (</a:t>
            </a:r>
            <a:r>
              <a:rPr lang="en-US" sz="2000" dirty="0" err="1">
                <a:latin typeface="Constantia" pitchFamily="18" charset="0"/>
              </a:rPr>
              <a:t>noduli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sateliti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nesidioblastozã</a:t>
            </a:r>
            <a:r>
              <a:rPr lang="en-US" sz="2000" dirty="0">
                <a:latin typeface="Constantia" pitchFamily="18" charset="0"/>
              </a:rPr>
              <a:t>). 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Constantia" pitchFamily="18" charset="0"/>
              </a:rPr>
              <a:t>TPE </a:t>
            </a:r>
            <a:r>
              <a:rPr lang="en-US" sz="2000" dirty="0" err="1">
                <a:latin typeface="Constantia" pitchFamily="18" charset="0"/>
              </a:rPr>
              <a:t>maligne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atitudinea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chirurgicalã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agresivã</a:t>
            </a:r>
            <a:endParaRPr lang="vi-VN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</a:pPr>
            <a:endParaRPr lang="vi-VN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vi-VN" sz="2000" dirty="0">
                <a:latin typeface="Constantia" pitchFamily="18" charset="0"/>
              </a:rPr>
              <a:t>Analogi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de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somatostatină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sunt indicate în special în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tumorile hormonal active </a:t>
            </a:r>
            <a:r>
              <a:rPr lang="en-US" sz="2000" dirty="0" err="1">
                <a:latin typeface="Constantia" pitchFamily="18" charset="0"/>
              </a:rPr>
              <a:t>pentru</a:t>
            </a:r>
            <a:r>
              <a:rPr lang="en-US" sz="2000" dirty="0">
                <a:latin typeface="Constantia" pitchFamily="18" charset="0"/>
              </a:rPr>
              <a:t>  a  </a:t>
            </a:r>
            <a:r>
              <a:rPr lang="vi-VN" sz="2000" dirty="0">
                <a:latin typeface="Constantia" pitchFamily="18" charset="0"/>
              </a:rPr>
              <a:t>ameliora 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vi-VN" sz="2000" dirty="0">
                <a:latin typeface="Constantia" pitchFamily="18" charset="0"/>
              </a:rPr>
              <a:t>simptomele</a:t>
            </a:r>
            <a:endParaRPr lang="en-US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sz="2000" dirty="0">
              <a:latin typeface="Constantia" pitchFamily="18" charset="0"/>
            </a:endParaRP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 err="1">
                <a:latin typeface="Constantia" pitchFamily="18" charset="0"/>
              </a:rPr>
              <a:t>Rezectia</a:t>
            </a:r>
            <a:r>
              <a:rPr lang="en-US" sz="2000" dirty="0">
                <a:latin typeface="Constantia" pitchFamily="18" charset="0"/>
              </a:rPr>
              <a:t>  </a:t>
            </a:r>
            <a:r>
              <a:rPr lang="en-US" sz="2000" dirty="0" err="1">
                <a:latin typeface="Constantia" pitchFamily="18" charset="0"/>
              </a:rPr>
              <a:t>metastazelor</a:t>
            </a:r>
            <a:r>
              <a:rPr lang="en-US" sz="2000" dirty="0">
                <a:latin typeface="Constantia" pitchFamily="18" charset="0"/>
              </a:rPr>
              <a:t>  </a:t>
            </a:r>
            <a:r>
              <a:rPr lang="en-US" sz="2000" dirty="0" err="1">
                <a:latin typeface="Constantia" pitchFamily="18" charset="0"/>
              </a:rPr>
              <a:t>hepatice</a:t>
            </a:r>
            <a:r>
              <a:rPr lang="en-US" sz="2000" dirty="0">
                <a:latin typeface="Constantia" pitchFamily="18" charset="0"/>
              </a:rPr>
              <a:t>, </a:t>
            </a:r>
            <a:r>
              <a:rPr lang="en-US" sz="2000" dirty="0" err="1">
                <a:latin typeface="Constantia" pitchFamily="18" charset="0"/>
              </a:rPr>
              <a:t>ablatia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prin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radiofrecventã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sau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chimioterapia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intraarterialã</a:t>
            </a:r>
            <a:r>
              <a:rPr lang="en-US" sz="2000" dirty="0">
                <a:latin typeface="Constantia" pitchFamily="18" charset="0"/>
              </a:rPr>
              <a:t>  </a:t>
            </a:r>
            <a:r>
              <a:rPr lang="en-US" sz="2000" dirty="0" err="1">
                <a:latin typeface="Constantia" pitchFamily="18" charset="0"/>
              </a:rPr>
              <a:t>sau</a:t>
            </a:r>
            <a:r>
              <a:rPr lang="en-US" sz="2000" dirty="0">
                <a:latin typeface="Constantia" pitchFamily="18" charset="0"/>
              </a:rPr>
              <a:t>  </a:t>
            </a:r>
            <a:r>
              <a:rPr lang="en-US" sz="2000" dirty="0" err="1">
                <a:latin typeface="Constantia" pitchFamily="18" charset="0"/>
              </a:rPr>
              <a:t>chemoembolizarea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sunt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eficiente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si</a:t>
            </a:r>
            <a:r>
              <a:rPr lang="en-US" sz="2000" dirty="0">
                <a:latin typeface="Constantia" pitchFamily="18" charset="0"/>
              </a:rPr>
              <a:t> </a:t>
            </a:r>
            <a:r>
              <a:rPr lang="en-US" sz="2000" dirty="0" err="1">
                <a:latin typeface="Constantia" pitchFamily="18" charset="0"/>
              </a:rPr>
              <a:t>licite</a:t>
            </a:r>
            <a:r>
              <a:rPr lang="en-US" sz="2000" dirty="0">
                <a:latin typeface="Constantia" pitchFamily="18" charset="0"/>
              </a:rPr>
              <a:t>.</a:t>
            </a:r>
          </a:p>
          <a:p>
            <a:endParaRPr lang="en-US" sz="2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Imagin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6484"/>
            <a:ext cx="9266464" cy="74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618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851648" cy="1066800"/>
          </a:xfrm>
        </p:spPr>
        <p:txBody>
          <a:bodyPr/>
          <a:lstStyle/>
          <a:p>
            <a:pPr algn="ctr"/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caz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7854696" cy="4343400"/>
          </a:xfrm>
        </p:spPr>
        <p:txBody>
          <a:bodyPr/>
          <a:lstStyle/>
          <a:p>
            <a:pPr algn="ctr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/>
              <a:t>2007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/>
              <a:t>B. M.,  sex F, 36 </a:t>
            </a:r>
            <a:r>
              <a:rPr lang="en-US" b="1" dirty="0" err="1"/>
              <a:t>ani</a:t>
            </a:r>
            <a:endParaRPr lang="en-US" b="1" dirty="0"/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Motivele</a:t>
            </a:r>
            <a:r>
              <a:rPr lang="en-US" dirty="0"/>
              <a:t> </a:t>
            </a:r>
            <a:r>
              <a:rPr lang="en-US" dirty="0" err="1"/>
              <a:t>internarii</a:t>
            </a:r>
            <a:r>
              <a:rPr lang="en-US" dirty="0"/>
              <a:t>: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Dureri</a:t>
            </a:r>
            <a:r>
              <a:rPr lang="en-US" dirty="0"/>
              <a:t> </a:t>
            </a:r>
            <a:r>
              <a:rPr lang="en-US" dirty="0" err="1"/>
              <a:t>localizate</a:t>
            </a:r>
            <a:r>
              <a:rPr lang="en-US" dirty="0"/>
              <a:t>  in </a:t>
            </a:r>
            <a:r>
              <a:rPr lang="en-US" dirty="0" err="1"/>
              <a:t>etajul</a:t>
            </a:r>
            <a:r>
              <a:rPr lang="en-US" dirty="0"/>
              <a:t>  abdominal  superior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Scadere</a:t>
            </a:r>
            <a:r>
              <a:rPr lang="en-US" dirty="0"/>
              <a:t> </a:t>
            </a:r>
            <a:r>
              <a:rPr lang="en-US" dirty="0" err="1"/>
              <a:t>ponderala</a:t>
            </a:r>
            <a:r>
              <a:rPr lang="en-US" dirty="0"/>
              <a:t> </a:t>
            </a:r>
            <a:r>
              <a:rPr lang="en-US" dirty="0" err="1"/>
              <a:t>importanta</a:t>
            </a:r>
            <a:r>
              <a:rPr lang="en-US" dirty="0"/>
              <a:t> ( 10 kg- 1 </a:t>
            </a:r>
            <a:r>
              <a:rPr lang="en-US" dirty="0" err="1"/>
              <a:t>luna</a:t>
            </a:r>
            <a:r>
              <a:rPr lang="en-US" dirty="0"/>
              <a:t>)</a:t>
            </a:r>
          </a:p>
          <a:p>
            <a:pPr lvl="1" algn="l">
              <a:buClr>
                <a:srgbClr val="C00000"/>
              </a:buClr>
              <a:buFont typeface="Wingdings" pitchFamily="2" charset="2"/>
              <a:buChar char="Ø"/>
            </a:pPr>
            <a:endParaRPr lang="en-US" dirty="0"/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Antecedente</a:t>
            </a:r>
            <a:r>
              <a:rPr lang="en-US" dirty="0"/>
              <a:t> </a:t>
            </a:r>
            <a:r>
              <a:rPr lang="en-US" dirty="0" err="1"/>
              <a:t>heredo-colaterale</a:t>
            </a:r>
            <a:r>
              <a:rPr lang="en-US" dirty="0"/>
              <a:t>: </a:t>
            </a:r>
            <a:r>
              <a:rPr lang="en-US" dirty="0" err="1"/>
              <a:t>nesemnificative</a:t>
            </a:r>
            <a:r>
              <a:rPr lang="en-US" dirty="0"/>
              <a:t>;</a:t>
            </a:r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endParaRPr lang="en-US" dirty="0"/>
          </a:p>
          <a:p>
            <a:pPr algn="l"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/>
              <a:t>Antecedente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patologice</a:t>
            </a:r>
            <a:r>
              <a:rPr lang="en-US" dirty="0"/>
              <a:t>: </a:t>
            </a:r>
            <a:r>
              <a:rPr lang="en-US" dirty="0" err="1"/>
              <a:t>nesemnificative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762000"/>
            <a:ext cx="7854696" cy="556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/>
              <a:t>Analize</a:t>
            </a:r>
            <a:r>
              <a:rPr lang="en-US" dirty="0"/>
              <a:t>  de </a:t>
            </a:r>
            <a:r>
              <a:rPr lang="en-US" dirty="0" err="1"/>
              <a:t>laborator</a:t>
            </a:r>
            <a:endParaRPr lang="en-US" dirty="0"/>
          </a:p>
          <a:p>
            <a:pPr algn="ctr"/>
            <a:endParaRPr lang="en-US" dirty="0"/>
          </a:p>
          <a:p>
            <a:pPr algn="l"/>
            <a:r>
              <a:rPr lang="en-US" dirty="0" err="1"/>
              <a:t>Hemoleucograma</a:t>
            </a:r>
            <a:r>
              <a:rPr lang="en-US" dirty="0"/>
              <a:t> –</a:t>
            </a:r>
            <a:r>
              <a:rPr lang="en-US" dirty="0" err="1"/>
              <a:t>normala</a:t>
            </a:r>
            <a:r>
              <a:rPr lang="en-US" dirty="0"/>
              <a:t>;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Probe de </a:t>
            </a:r>
            <a:r>
              <a:rPr lang="en-US" dirty="0" err="1"/>
              <a:t>coagulare</a:t>
            </a:r>
            <a:r>
              <a:rPr lang="en-US" dirty="0"/>
              <a:t>- </a:t>
            </a:r>
            <a:r>
              <a:rPr lang="en-US" dirty="0" err="1"/>
              <a:t>normale</a:t>
            </a:r>
            <a:r>
              <a:rPr lang="en-US" dirty="0"/>
              <a:t>;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Ionograma</a:t>
            </a:r>
            <a:r>
              <a:rPr lang="en-US" dirty="0"/>
              <a:t> – </a:t>
            </a:r>
            <a:r>
              <a:rPr lang="en-US" dirty="0" err="1"/>
              <a:t>normala</a:t>
            </a:r>
            <a:r>
              <a:rPr lang="en-US" dirty="0"/>
              <a:t>;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Functie</a:t>
            </a:r>
            <a:r>
              <a:rPr lang="en-US" dirty="0"/>
              <a:t> </a:t>
            </a:r>
            <a:r>
              <a:rPr lang="en-US" dirty="0" err="1"/>
              <a:t>renala</a:t>
            </a:r>
            <a:r>
              <a:rPr lang="en-US" dirty="0"/>
              <a:t>- </a:t>
            </a:r>
            <a:r>
              <a:rPr lang="en-US" dirty="0" err="1"/>
              <a:t>normala</a:t>
            </a:r>
            <a:r>
              <a:rPr lang="en-US" dirty="0"/>
              <a:t>;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Probe </a:t>
            </a:r>
            <a:r>
              <a:rPr lang="en-US" dirty="0" err="1"/>
              <a:t>hepatice</a:t>
            </a:r>
            <a:r>
              <a:rPr lang="en-US" dirty="0"/>
              <a:t>- in </a:t>
            </a:r>
            <a:r>
              <a:rPr lang="en-US" dirty="0" err="1"/>
              <a:t>limite</a:t>
            </a:r>
            <a:r>
              <a:rPr lang="en-US" dirty="0"/>
              <a:t> </a:t>
            </a:r>
            <a:r>
              <a:rPr lang="en-US" dirty="0" err="1"/>
              <a:t>normale</a:t>
            </a:r>
            <a:r>
              <a:rPr lang="en-US" dirty="0"/>
              <a:t> cu </a:t>
            </a:r>
            <a:r>
              <a:rPr lang="en-US" dirty="0" err="1"/>
              <a:t>exceptia</a:t>
            </a:r>
            <a:r>
              <a:rPr lang="en-US" dirty="0"/>
              <a:t> TGP (377 U/L)  ,  TGO (81 U/L) 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Fosfataza</a:t>
            </a:r>
            <a:r>
              <a:rPr lang="en-US" dirty="0"/>
              <a:t> </a:t>
            </a:r>
            <a:r>
              <a:rPr lang="en-US" dirty="0" err="1"/>
              <a:t>Alcalina</a:t>
            </a:r>
            <a:r>
              <a:rPr lang="en-US" dirty="0"/>
              <a:t> ( 180 U/L)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Explorari</a:t>
            </a:r>
            <a:r>
              <a:rPr lang="en-US" dirty="0"/>
              <a:t> </a:t>
            </a:r>
            <a:r>
              <a:rPr lang="en-US" dirty="0" err="1"/>
              <a:t>imagistice</a:t>
            </a:r>
            <a:r>
              <a:rPr lang="en-US" dirty="0"/>
              <a:t> :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4267200" cy="5105400"/>
          </a:xfrm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pPr algn="l"/>
            <a:r>
              <a:rPr lang="en-US" sz="2400" b="1" i="1" dirty="0" err="1"/>
              <a:t>Ecografia</a:t>
            </a:r>
            <a:r>
              <a:rPr lang="en-US" sz="2400" b="1" i="1" dirty="0"/>
              <a:t>  </a:t>
            </a:r>
            <a:r>
              <a:rPr lang="en-US" sz="2400" b="1" i="1" dirty="0" err="1"/>
              <a:t>abdominala</a:t>
            </a:r>
            <a:r>
              <a:rPr lang="en-US" sz="2400" b="1" i="1" dirty="0"/>
              <a:t> </a:t>
            </a:r>
            <a:r>
              <a:rPr lang="en-US" sz="2400" dirty="0"/>
              <a:t>: </a:t>
            </a:r>
            <a:r>
              <a:rPr lang="en-US" sz="2400" dirty="0" err="1"/>
              <a:t>descrie</a:t>
            </a:r>
            <a:r>
              <a:rPr lang="en-US" sz="2400" dirty="0"/>
              <a:t>  la  </a:t>
            </a:r>
            <a:r>
              <a:rPr lang="en-US" sz="2400" dirty="0" err="1"/>
              <a:t>nivelul</a:t>
            </a:r>
            <a:r>
              <a:rPr lang="en-US" sz="2400" dirty="0"/>
              <a:t>  </a:t>
            </a:r>
            <a:r>
              <a:rPr lang="en-US" sz="2400" dirty="0" err="1"/>
              <a:t>capului</a:t>
            </a:r>
            <a:r>
              <a:rPr lang="en-US" sz="2400" dirty="0"/>
              <a:t>  pancreatic  o </a:t>
            </a:r>
            <a:r>
              <a:rPr lang="en-US" sz="2400" dirty="0" err="1"/>
              <a:t>formatiune</a:t>
            </a:r>
            <a:r>
              <a:rPr lang="en-US" sz="2400" dirty="0"/>
              <a:t> </a:t>
            </a:r>
            <a:r>
              <a:rPr lang="en-US" sz="2400" dirty="0" err="1"/>
              <a:t>hipoecogena</a:t>
            </a:r>
            <a:r>
              <a:rPr lang="en-US" sz="2400" dirty="0"/>
              <a:t>, </a:t>
            </a:r>
            <a:r>
              <a:rPr lang="en-US" sz="2400" dirty="0" err="1"/>
              <a:t>bine</a:t>
            </a:r>
            <a:r>
              <a:rPr lang="en-US" sz="2400" dirty="0"/>
              <a:t> </a:t>
            </a:r>
            <a:r>
              <a:rPr lang="en-US" sz="2400" dirty="0" err="1"/>
              <a:t>delimitata</a:t>
            </a:r>
            <a:r>
              <a:rPr lang="en-US" sz="2400" dirty="0"/>
              <a:t>,  de  </a:t>
            </a:r>
            <a:r>
              <a:rPr lang="en-US" sz="2400" dirty="0" err="1"/>
              <a:t>aproximativ</a:t>
            </a:r>
            <a:r>
              <a:rPr lang="en-US" sz="2400" dirty="0"/>
              <a:t> 4 cm </a:t>
            </a:r>
            <a:r>
              <a:rPr lang="en-US" sz="2400" dirty="0" err="1"/>
              <a:t>diametru</a:t>
            </a:r>
            <a:r>
              <a:rPr lang="en-US" sz="2400" dirty="0"/>
              <a:t>;  </a:t>
            </a:r>
            <a:r>
              <a:rPr lang="en-US" sz="2400" dirty="0" err="1"/>
              <a:t>ficat</a:t>
            </a:r>
            <a:r>
              <a:rPr lang="en-US" sz="2400" dirty="0"/>
              <a:t> </a:t>
            </a:r>
            <a:r>
              <a:rPr lang="en-US" sz="2400" dirty="0" err="1"/>
              <a:t>fara</a:t>
            </a:r>
            <a:r>
              <a:rPr lang="en-US" sz="2400" dirty="0"/>
              <a:t> </a:t>
            </a:r>
            <a:r>
              <a:rPr lang="en-US" sz="2400" dirty="0" err="1"/>
              <a:t>metastaze</a:t>
            </a:r>
            <a:r>
              <a:rPr lang="en-US" sz="2400" dirty="0"/>
              <a:t>; </a:t>
            </a:r>
            <a:r>
              <a:rPr lang="en-US" sz="2400" dirty="0" err="1"/>
              <a:t>absenta</a:t>
            </a:r>
            <a:r>
              <a:rPr lang="en-US" sz="2400" dirty="0"/>
              <a:t>  </a:t>
            </a:r>
            <a:r>
              <a:rPr lang="en-US" sz="2400" dirty="0" err="1"/>
              <a:t>adenopatiilor</a:t>
            </a:r>
            <a:r>
              <a:rPr lang="en-US" sz="2400" dirty="0"/>
              <a:t> </a:t>
            </a:r>
            <a:r>
              <a:rPr lang="en-US" sz="2400" dirty="0" err="1"/>
              <a:t>intraabdominale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a </a:t>
            </a:r>
            <a:r>
              <a:rPr lang="en-US" sz="2400" dirty="0" err="1"/>
              <a:t>lichidului</a:t>
            </a:r>
            <a:r>
              <a:rPr lang="en-US" sz="2400" dirty="0"/>
              <a:t> </a:t>
            </a:r>
            <a:r>
              <a:rPr lang="en-US" sz="2400" dirty="0" err="1"/>
              <a:t>intraperitoneal</a:t>
            </a:r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b="1" i="1" dirty="0" err="1"/>
              <a:t>Examenul</a:t>
            </a:r>
            <a:r>
              <a:rPr lang="en-US" sz="2400" b="1" i="1" dirty="0"/>
              <a:t> CT abdominal </a:t>
            </a:r>
            <a:r>
              <a:rPr lang="en-US" sz="2400" dirty="0" err="1"/>
              <a:t>confirma</a:t>
            </a:r>
            <a:r>
              <a:rPr lang="en-US" sz="2400" dirty="0"/>
              <a:t>  </a:t>
            </a:r>
            <a:r>
              <a:rPr lang="en-US" sz="2400" dirty="0" err="1"/>
              <a:t>prezenta</a:t>
            </a:r>
            <a:r>
              <a:rPr lang="en-US" sz="2400" dirty="0"/>
              <a:t>  </a:t>
            </a:r>
            <a:r>
              <a:rPr lang="en-US" sz="2400" dirty="0" err="1"/>
              <a:t>tumorii</a:t>
            </a:r>
            <a:r>
              <a:rPr lang="en-US" sz="2400" dirty="0"/>
              <a:t> </a:t>
            </a:r>
            <a:r>
              <a:rPr lang="en-US" sz="2400" dirty="0" err="1"/>
              <a:t>cefalopancreatice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9050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7854696" cy="5105400"/>
          </a:xfrm>
        </p:spPr>
        <p:txBody>
          <a:bodyPr/>
          <a:lstStyle/>
          <a:p>
            <a:pPr algn="ctr"/>
            <a:r>
              <a:rPr lang="en-US" dirty="0" err="1"/>
              <a:t>Interventie</a:t>
            </a:r>
            <a:r>
              <a:rPr lang="en-US" dirty="0"/>
              <a:t>  </a:t>
            </a:r>
            <a:r>
              <a:rPr lang="en-US" dirty="0" err="1"/>
              <a:t>chirurgicala</a:t>
            </a:r>
            <a:endParaRPr lang="en-US" dirty="0"/>
          </a:p>
          <a:p>
            <a:pPr algn="ctr"/>
            <a:endParaRPr lang="en-US" dirty="0"/>
          </a:p>
          <a:p>
            <a:pPr algn="l"/>
            <a:r>
              <a:rPr lang="en-US" dirty="0" err="1"/>
              <a:t>Laparotomie</a:t>
            </a:r>
            <a:r>
              <a:rPr lang="en-US" dirty="0"/>
              <a:t> </a:t>
            </a:r>
            <a:r>
              <a:rPr lang="en-US" dirty="0" err="1"/>
              <a:t>exploratorie</a:t>
            </a:r>
            <a:endParaRPr lang="en-US" dirty="0"/>
          </a:p>
          <a:p>
            <a:pPr algn="l"/>
            <a:r>
              <a:rPr lang="en-US" dirty="0" err="1"/>
              <a:t>Colecistectomie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Duodenopancreatectomie</a:t>
            </a:r>
            <a:r>
              <a:rPr lang="en-US" dirty="0"/>
              <a:t> </a:t>
            </a:r>
            <a:r>
              <a:rPr lang="en-US" dirty="0" err="1"/>
              <a:t>cefalica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abord</a:t>
            </a:r>
            <a:r>
              <a:rPr lang="en-US" dirty="0"/>
              <a:t> posterior</a:t>
            </a:r>
          </a:p>
          <a:p>
            <a:pPr algn="l"/>
            <a:r>
              <a:rPr lang="en-US" dirty="0" err="1"/>
              <a:t>Lavaj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Drenaj</a:t>
            </a:r>
            <a:r>
              <a:rPr lang="en-US" dirty="0"/>
              <a:t> peritoneal </a:t>
            </a:r>
            <a:r>
              <a:rPr lang="en-US" dirty="0" err="1"/>
              <a:t>multiplu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lvl="1" algn="l">
              <a:buFont typeface="Arial" pitchFamily="34" charset="0"/>
              <a:buChar char="•"/>
            </a:pPr>
            <a:r>
              <a:rPr lang="en-US" dirty="0" err="1"/>
              <a:t>Evolutie</a:t>
            </a:r>
            <a:r>
              <a:rPr lang="en-US" dirty="0"/>
              <a:t> </a:t>
            </a:r>
            <a:r>
              <a:rPr lang="en-US" dirty="0" err="1"/>
              <a:t>postoperatorie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evenimente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001000" cy="61722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en-US" dirty="0"/>
              <a:t>REZULTAT   ANATOMO-PATOLOGIC</a:t>
            </a:r>
          </a:p>
          <a:p>
            <a:pPr algn="ctr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Piesa</a:t>
            </a:r>
            <a:r>
              <a:rPr lang="en-US" dirty="0"/>
              <a:t>  de  </a:t>
            </a:r>
            <a:r>
              <a:rPr lang="en-US" dirty="0" err="1"/>
              <a:t>duodenopancreatectomie</a:t>
            </a:r>
            <a:r>
              <a:rPr lang="en-US" dirty="0"/>
              <a:t>  </a:t>
            </a:r>
            <a:r>
              <a:rPr lang="en-US" dirty="0" err="1"/>
              <a:t>cefalica</a:t>
            </a:r>
            <a:r>
              <a:rPr lang="en-US" dirty="0"/>
              <a:t>  </a:t>
            </a:r>
            <a:r>
              <a:rPr lang="en-US" dirty="0" err="1"/>
              <a:t>ce</a:t>
            </a:r>
            <a:r>
              <a:rPr lang="en-US" dirty="0"/>
              <a:t>  </a:t>
            </a:r>
            <a:r>
              <a:rPr lang="en-US" dirty="0" err="1"/>
              <a:t>contine</a:t>
            </a:r>
            <a:r>
              <a:rPr lang="en-US" dirty="0"/>
              <a:t>  </a:t>
            </a:r>
            <a:r>
              <a:rPr lang="en-US" dirty="0" err="1"/>
              <a:t>noduli</a:t>
            </a:r>
            <a:r>
              <a:rPr lang="en-US" dirty="0"/>
              <a:t>  </a:t>
            </a:r>
            <a:r>
              <a:rPr lang="en-US" dirty="0" err="1"/>
              <a:t>tumorali</a:t>
            </a:r>
            <a:r>
              <a:rPr lang="en-US" dirty="0"/>
              <a:t>  de  tip  </a:t>
            </a:r>
            <a:r>
              <a:rPr lang="en-US" dirty="0" err="1"/>
              <a:t>endocrin,cu</a:t>
            </a:r>
            <a:r>
              <a:rPr lang="en-US" dirty="0"/>
              <a:t>  </a:t>
            </a:r>
            <a:r>
              <a:rPr lang="en-US" dirty="0" err="1"/>
              <a:t>arhitectura</a:t>
            </a:r>
            <a:r>
              <a:rPr lang="en-US" dirty="0"/>
              <a:t>  </a:t>
            </a:r>
            <a:r>
              <a:rPr lang="en-US" dirty="0" err="1"/>
              <a:t>trabeculara</a:t>
            </a:r>
            <a:r>
              <a:rPr lang="en-US" dirty="0"/>
              <a:t>  </a:t>
            </a:r>
            <a:r>
              <a:rPr lang="en-US" dirty="0" err="1"/>
              <a:t>si</a:t>
            </a:r>
            <a:r>
              <a:rPr lang="en-US" dirty="0"/>
              <a:t>  </a:t>
            </a:r>
            <a:r>
              <a:rPr lang="en-US" dirty="0" err="1"/>
              <a:t>lobulara</a:t>
            </a:r>
            <a:r>
              <a:rPr lang="en-US" dirty="0"/>
              <a:t>;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Edem</a:t>
            </a:r>
            <a:r>
              <a:rPr lang="en-US" dirty="0"/>
              <a:t>  </a:t>
            </a:r>
            <a:r>
              <a:rPr lang="en-US" dirty="0" err="1"/>
              <a:t>stromal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tendinta</a:t>
            </a:r>
            <a:r>
              <a:rPr lang="en-US" dirty="0"/>
              <a:t>  de </a:t>
            </a:r>
            <a:r>
              <a:rPr lang="en-US" dirty="0" err="1"/>
              <a:t>invazie</a:t>
            </a:r>
            <a:r>
              <a:rPr lang="en-US" dirty="0"/>
              <a:t>  a  </a:t>
            </a:r>
            <a:r>
              <a:rPr lang="en-US" dirty="0" err="1"/>
              <a:t>tesutului</a:t>
            </a:r>
            <a:r>
              <a:rPr lang="en-US" dirty="0"/>
              <a:t>  </a:t>
            </a:r>
            <a:r>
              <a:rPr lang="en-US" dirty="0" err="1"/>
              <a:t>fibros</a:t>
            </a:r>
            <a:r>
              <a:rPr lang="en-US" dirty="0"/>
              <a:t> </a:t>
            </a:r>
            <a:r>
              <a:rPr lang="en-US" dirty="0" err="1"/>
              <a:t>peritumoral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a </a:t>
            </a:r>
            <a:r>
              <a:rPr lang="en-US" dirty="0" err="1"/>
              <a:t>filetelor</a:t>
            </a:r>
            <a:r>
              <a:rPr lang="en-US" dirty="0"/>
              <a:t>  </a:t>
            </a:r>
            <a:r>
              <a:rPr lang="en-US" dirty="0" err="1"/>
              <a:t>nervoase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Caracteristicile</a:t>
            </a:r>
            <a:r>
              <a:rPr lang="en-US" dirty="0"/>
              <a:t>  </a:t>
            </a:r>
            <a:r>
              <a:rPr lang="en-US" dirty="0" err="1"/>
              <a:t>tumorii</a:t>
            </a:r>
            <a:r>
              <a:rPr lang="en-US" dirty="0"/>
              <a:t>  </a:t>
            </a:r>
            <a:r>
              <a:rPr lang="en-US" dirty="0" err="1"/>
              <a:t>sugereaza</a:t>
            </a:r>
            <a:r>
              <a:rPr lang="en-US" dirty="0"/>
              <a:t>  o  </a:t>
            </a:r>
            <a:r>
              <a:rPr lang="en-US" dirty="0" err="1"/>
              <a:t>evolutie</a:t>
            </a:r>
            <a:r>
              <a:rPr lang="en-US" dirty="0"/>
              <a:t>  </a:t>
            </a:r>
            <a:r>
              <a:rPr lang="en-US" dirty="0" err="1"/>
              <a:t>agresiva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 </a:t>
            </a:r>
            <a:r>
              <a:rPr lang="en-US" dirty="0" err="1"/>
              <a:t>malignitate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Concluzii</a:t>
            </a:r>
            <a:r>
              <a:rPr lang="en-US" dirty="0"/>
              <a:t> : </a:t>
            </a:r>
            <a:r>
              <a:rPr lang="en-US" i="1" dirty="0" err="1">
                <a:solidFill>
                  <a:srgbClr val="7030A0"/>
                </a:solidFill>
              </a:rPr>
              <a:t>tumora</a:t>
            </a:r>
            <a:r>
              <a:rPr lang="en-US" i="1" dirty="0">
                <a:solidFill>
                  <a:srgbClr val="7030A0"/>
                </a:solidFill>
              </a:rPr>
              <a:t>  </a:t>
            </a:r>
            <a:r>
              <a:rPr lang="en-US" i="1" dirty="0" err="1">
                <a:solidFill>
                  <a:srgbClr val="7030A0"/>
                </a:solidFill>
              </a:rPr>
              <a:t>neuroendocrina</a:t>
            </a:r>
            <a:r>
              <a:rPr lang="en-US" i="1" dirty="0">
                <a:solidFill>
                  <a:srgbClr val="7030A0"/>
                </a:solidFill>
              </a:rPr>
              <a:t>  </a:t>
            </a:r>
            <a:r>
              <a:rPr lang="en-US" i="1" dirty="0" err="1">
                <a:solidFill>
                  <a:srgbClr val="7030A0"/>
                </a:solidFill>
              </a:rPr>
              <a:t>pancreatica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i="1" dirty="0" err="1">
                <a:solidFill>
                  <a:srgbClr val="7030A0"/>
                </a:solidFill>
              </a:rPr>
              <a:t>nesecretanta</a:t>
            </a:r>
            <a:endParaRPr lang="en-US" i="1" dirty="0">
              <a:solidFill>
                <a:srgbClr val="7030A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Dispensarizare</a:t>
            </a:r>
            <a:r>
              <a:rPr lang="en-US" dirty="0"/>
              <a:t> </a:t>
            </a:r>
            <a:r>
              <a:rPr lang="en-US" dirty="0" err="1"/>
              <a:t>oncologica</a:t>
            </a:r>
            <a:r>
              <a:rPr lang="en-US" dirty="0"/>
              <a:t>: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lvl="2" algn="l">
              <a:buFont typeface="Arial" pitchFamily="34" charset="0"/>
              <a:buChar char="•"/>
            </a:pPr>
            <a:r>
              <a:rPr lang="en-US" dirty="0"/>
              <a:t> a </a:t>
            </a:r>
            <a:r>
              <a:rPr lang="en-US" dirty="0" err="1"/>
              <a:t>urmat</a:t>
            </a:r>
            <a:r>
              <a:rPr lang="en-US" dirty="0"/>
              <a:t> </a:t>
            </a:r>
            <a:r>
              <a:rPr lang="en-US" dirty="0" err="1"/>
              <a:t>tratament</a:t>
            </a:r>
            <a:r>
              <a:rPr lang="en-US" dirty="0"/>
              <a:t> cu TARCEVA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2009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7854696" cy="48768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err="1"/>
              <a:t>Internare</a:t>
            </a:r>
            <a:r>
              <a:rPr lang="en-US" dirty="0"/>
              <a:t> </a:t>
            </a:r>
            <a:r>
              <a:rPr lang="en-US" dirty="0" err="1"/>
              <a:t>Clinica</a:t>
            </a:r>
            <a:r>
              <a:rPr lang="en-US" dirty="0"/>
              <a:t> </a:t>
            </a:r>
            <a:r>
              <a:rPr lang="en-US" dirty="0" err="1"/>
              <a:t>Chirurgie</a:t>
            </a:r>
            <a:r>
              <a:rPr lang="en-US" dirty="0"/>
              <a:t> </a:t>
            </a:r>
            <a:r>
              <a:rPr lang="en-US" dirty="0" err="1"/>
              <a:t>toracica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Diagnostic:  </a:t>
            </a:r>
            <a:r>
              <a:rPr lang="en-US" dirty="0" err="1"/>
              <a:t>Metastaza</a:t>
            </a:r>
            <a:r>
              <a:rPr lang="en-US" dirty="0"/>
              <a:t> </a:t>
            </a:r>
            <a:r>
              <a:rPr lang="en-US" dirty="0" err="1"/>
              <a:t>pulmonara</a:t>
            </a:r>
            <a:r>
              <a:rPr lang="en-US" dirty="0"/>
              <a:t> lob inferior </a:t>
            </a:r>
            <a:r>
              <a:rPr lang="en-US" dirty="0" err="1"/>
              <a:t>stang</a:t>
            </a:r>
            <a:r>
              <a:rPr lang="en-US" dirty="0"/>
              <a:t> 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Operatie</a:t>
            </a:r>
            <a:r>
              <a:rPr lang="en-US" dirty="0"/>
              <a:t> : </a:t>
            </a:r>
            <a:r>
              <a:rPr lang="en-US" dirty="0" err="1"/>
              <a:t>toracotomie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metastazectomie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err="1"/>
              <a:t>anatomo-patologic</a:t>
            </a:r>
            <a:r>
              <a:rPr lang="en-US" dirty="0"/>
              <a:t>:  </a:t>
            </a:r>
            <a:r>
              <a:rPr lang="en-US" i="1" dirty="0" err="1">
                <a:solidFill>
                  <a:srgbClr val="7030A0"/>
                </a:solidFill>
              </a:rPr>
              <a:t>metastaza</a:t>
            </a:r>
            <a:r>
              <a:rPr lang="en-US" i="1" dirty="0">
                <a:solidFill>
                  <a:srgbClr val="7030A0"/>
                </a:solidFill>
              </a:rPr>
              <a:t> de </a:t>
            </a:r>
            <a:r>
              <a:rPr lang="en-US" i="1" dirty="0" err="1">
                <a:solidFill>
                  <a:srgbClr val="7030A0"/>
                </a:solidFill>
              </a:rPr>
              <a:t>adenocarcinom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cu </a:t>
            </a:r>
            <a:r>
              <a:rPr lang="en-US" dirty="0" err="1"/>
              <a:t>posibil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plecare</a:t>
            </a:r>
            <a:r>
              <a:rPr lang="en-US" dirty="0"/>
              <a:t>  cap de pancreas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5164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066800"/>
            <a:ext cx="7854696" cy="556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Reinternare</a:t>
            </a:r>
            <a:r>
              <a:rPr lang="en-US" dirty="0"/>
              <a:t>  </a:t>
            </a:r>
            <a:r>
              <a:rPr lang="en-US" dirty="0" err="1"/>
              <a:t>Cl</a:t>
            </a:r>
            <a:r>
              <a:rPr lang="en-US" dirty="0"/>
              <a:t> II </a:t>
            </a:r>
            <a:r>
              <a:rPr lang="en-US" dirty="0" err="1"/>
              <a:t>Chirurgie</a:t>
            </a: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algn="l"/>
            <a:endParaRPr lang="en-US" dirty="0"/>
          </a:p>
          <a:p>
            <a:pPr algn="l">
              <a:buFont typeface="Arial" pitchFamily="34" charset="0"/>
              <a:buChar char="•"/>
            </a:pPr>
            <a:r>
              <a:rPr lang="en-US" dirty="0" err="1"/>
              <a:t>Motivele</a:t>
            </a:r>
            <a:r>
              <a:rPr lang="en-US" dirty="0"/>
              <a:t> </a:t>
            </a:r>
            <a:r>
              <a:rPr lang="en-US" dirty="0" err="1"/>
              <a:t>internarii</a:t>
            </a:r>
            <a:r>
              <a:rPr lang="en-US" dirty="0"/>
              <a:t>: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  <a:p>
            <a:pPr lvl="1" algn="l">
              <a:buFont typeface="Arial" pitchFamily="34" charset="0"/>
              <a:buChar char="•"/>
            </a:pPr>
            <a:r>
              <a:rPr lang="en-US" dirty="0" err="1"/>
              <a:t>Dureri</a:t>
            </a:r>
            <a:r>
              <a:rPr lang="en-US" dirty="0"/>
              <a:t>  </a:t>
            </a:r>
            <a:r>
              <a:rPr lang="en-US" dirty="0" err="1"/>
              <a:t>localizate</a:t>
            </a:r>
            <a:r>
              <a:rPr lang="en-US" dirty="0"/>
              <a:t>  in  </a:t>
            </a:r>
            <a:r>
              <a:rPr lang="en-US" dirty="0" err="1"/>
              <a:t>etajul</a:t>
            </a:r>
            <a:r>
              <a:rPr lang="en-US" dirty="0"/>
              <a:t>  abdominal  superior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err="1"/>
              <a:t>Lipotimie</a:t>
            </a:r>
            <a:r>
              <a:rPr lang="en-US" dirty="0"/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err="1"/>
              <a:t>Astenie</a:t>
            </a:r>
            <a:r>
              <a:rPr lang="en-US" dirty="0"/>
              <a:t>  </a:t>
            </a:r>
            <a:r>
              <a:rPr lang="en-US" dirty="0" err="1"/>
              <a:t>fizica</a:t>
            </a:r>
            <a:r>
              <a:rPr lang="en-US" dirty="0"/>
              <a:t>  </a:t>
            </a:r>
            <a:r>
              <a:rPr lang="en-US" dirty="0" err="1"/>
              <a:t>marcata</a:t>
            </a:r>
            <a:endParaRPr lang="en-US" dirty="0"/>
          </a:p>
          <a:p>
            <a:pPr lvl="1" algn="l">
              <a:buFont typeface="Arial" pitchFamily="34" charset="0"/>
              <a:buChar char="•"/>
            </a:pPr>
            <a:endParaRPr lang="en-US" dirty="0"/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1171</Words>
  <Application>Microsoft Office PowerPoint</Application>
  <PresentationFormat>On-screen Show (4:3)</PresentationFormat>
  <Paragraphs>233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UN CAZ RAR DE TUMORI NEUROENDOCRINE  PANCREATICE METACRONE </vt:lpstr>
      <vt:lpstr>Introducere</vt:lpstr>
      <vt:lpstr>Prezentare caz</vt:lpstr>
      <vt:lpstr>Slide 4</vt:lpstr>
      <vt:lpstr>Explorari imagistice : </vt:lpstr>
      <vt:lpstr>Slide 6</vt:lpstr>
      <vt:lpstr>Slide 7</vt:lpstr>
      <vt:lpstr>2009</vt:lpstr>
      <vt:lpstr>2015</vt:lpstr>
      <vt:lpstr>2015</vt:lpstr>
      <vt:lpstr>2015</vt:lpstr>
      <vt:lpstr>2015</vt:lpstr>
      <vt:lpstr>2015</vt:lpstr>
      <vt:lpstr>2015</vt:lpstr>
      <vt:lpstr>2015</vt:lpstr>
      <vt:lpstr>2015</vt:lpstr>
      <vt:lpstr>Octombrie 2015</vt:lpstr>
      <vt:lpstr>Octombrie 2015</vt:lpstr>
      <vt:lpstr>Octombrie 2015</vt:lpstr>
      <vt:lpstr>Octombrie 2015</vt:lpstr>
      <vt:lpstr>Noiembrie 2015</vt:lpstr>
      <vt:lpstr>Martie  2016</vt:lpstr>
      <vt:lpstr>Martie  2016</vt:lpstr>
      <vt:lpstr>Martie  2016</vt:lpstr>
      <vt:lpstr>Discutii si concluzii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rare case of metacron pancreatic neuroendocrine tumors</dc:title>
  <dc:creator>13d</dc:creator>
  <cp:lastModifiedBy>Admin</cp:lastModifiedBy>
  <cp:revision>82</cp:revision>
  <dcterms:created xsi:type="dcterms:W3CDTF">2015-05-06T15:43:51Z</dcterms:created>
  <dcterms:modified xsi:type="dcterms:W3CDTF">2016-10-20T18:25:35Z</dcterms:modified>
</cp:coreProperties>
</file>