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64" r:id="rId4"/>
    <p:sldId id="265" r:id="rId5"/>
    <p:sldId id="258" r:id="rId6"/>
    <p:sldId id="267" r:id="rId7"/>
    <p:sldId id="259" r:id="rId8"/>
    <p:sldId id="266" r:id="rId9"/>
    <p:sldId id="262" r:id="rId10"/>
    <p:sldId id="260" r:id="rId11"/>
    <p:sldId id="261" r:id="rId12"/>
    <p:sldId id="263" r:id="rId13"/>
    <p:sldId id="287" r:id="rId14"/>
    <p:sldId id="288" r:id="rId15"/>
    <p:sldId id="289" r:id="rId16"/>
    <p:sldId id="290" r:id="rId17"/>
    <p:sldId id="291" r:id="rId18"/>
    <p:sldId id="292" r:id="rId19"/>
    <p:sldId id="293" r:id="rId20"/>
    <p:sldId id="294" r:id="rId21"/>
    <p:sldId id="308" r:id="rId22"/>
    <p:sldId id="309" r:id="rId23"/>
    <p:sldId id="297" r:id="rId24"/>
    <p:sldId id="298" r:id="rId25"/>
    <p:sldId id="299" r:id="rId26"/>
    <p:sldId id="300" r:id="rId27"/>
    <p:sldId id="301" r:id="rId28"/>
    <p:sldId id="302" r:id="rId29"/>
    <p:sldId id="303" r:id="rId30"/>
    <p:sldId id="304" r:id="rId31"/>
    <p:sldId id="305" r:id="rId32"/>
    <p:sldId id="306" r:id="rId33"/>
    <p:sldId id="307" r:id="rId34"/>
    <p:sldId id="295"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34" r:id="rId66"/>
    <p:sldId id="335" r:id="rId67"/>
    <p:sldId id="352" r:id="rId68"/>
    <p:sldId id="353" r:id="rId69"/>
    <p:sldId id="354" r:id="rId70"/>
    <p:sldId id="355" r:id="rId71"/>
    <p:sldId id="356" r:id="rId72"/>
    <p:sldId id="357" r:id="rId73"/>
    <p:sldId id="358" r:id="rId74"/>
    <p:sldId id="359" r:id="rId75"/>
    <p:sldId id="360"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61"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6FF58C-F84B-414B-8CEE-168E5E85BDE0}">
          <p14:sldIdLst>
            <p14:sldId id="256"/>
            <p14:sldId id="257"/>
            <p14:sldId id="264"/>
            <p14:sldId id="265"/>
            <p14:sldId id="258"/>
            <p14:sldId id="267"/>
            <p14:sldId id="259"/>
            <p14:sldId id="266"/>
            <p14:sldId id="262"/>
            <p14:sldId id="260"/>
            <p14:sldId id="261"/>
            <p14:sldId id="263"/>
            <p14:sldId id="287"/>
            <p14:sldId id="288"/>
            <p14:sldId id="289"/>
            <p14:sldId id="290"/>
            <p14:sldId id="291"/>
            <p14:sldId id="292"/>
            <p14:sldId id="293"/>
            <p14:sldId id="294"/>
            <p14:sldId id="308"/>
            <p14:sldId id="309"/>
            <p14:sldId id="297"/>
            <p14:sldId id="298"/>
            <p14:sldId id="299"/>
            <p14:sldId id="300"/>
            <p14:sldId id="301"/>
            <p14:sldId id="302"/>
            <p14:sldId id="303"/>
            <p14:sldId id="304"/>
            <p14:sldId id="305"/>
            <p14:sldId id="306"/>
            <p14:sldId id="307"/>
            <p14:sldId id="295"/>
            <p14:sldId id="270"/>
            <p14:sldId id="271"/>
            <p14:sldId id="272"/>
            <p14:sldId id="273"/>
            <p14:sldId id="274"/>
            <p14:sldId id="275"/>
            <p14:sldId id="276"/>
            <p14:sldId id="277"/>
            <p14:sldId id="278"/>
            <p14:sldId id="279"/>
            <p14:sldId id="280"/>
            <p14:sldId id="281"/>
            <p14:sldId id="282"/>
            <p14:sldId id="283"/>
            <p14:sldId id="284"/>
            <p14:sldId id="285"/>
            <p14:sldId id="286"/>
            <p14:sldId id="310"/>
            <p14:sldId id="311"/>
            <p14:sldId id="312"/>
            <p14:sldId id="313"/>
            <p14:sldId id="314"/>
            <p14:sldId id="315"/>
            <p14:sldId id="316"/>
            <p14:sldId id="317"/>
            <p14:sldId id="318"/>
            <p14:sldId id="319"/>
            <p14:sldId id="320"/>
            <p14:sldId id="321"/>
            <p14:sldId id="322"/>
            <p14:sldId id="334"/>
            <p14:sldId id="335"/>
            <p14:sldId id="352"/>
            <p14:sldId id="353"/>
            <p14:sldId id="354"/>
            <p14:sldId id="355"/>
            <p14:sldId id="356"/>
            <p14:sldId id="357"/>
            <p14:sldId id="358"/>
            <p14:sldId id="359"/>
            <p14:sldId id="360"/>
            <p14:sldId id="336"/>
            <p14:sldId id="337"/>
            <p14:sldId id="338"/>
            <p14:sldId id="339"/>
            <p14:sldId id="340"/>
            <p14:sldId id="341"/>
            <p14:sldId id="342"/>
            <p14:sldId id="343"/>
            <p14:sldId id="344"/>
            <p14:sldId id="345"/>
            <p14:sldId id="346"/>
            <p14:sldId id="347"/>
            <p14:sldId id="348"/>
            <p14:sldId id="349"/>
            <p14:sldId id="350"/>
          </p14:sldIdLst>
        </p14:section>
        <p14:section name="Untitled Section" id="{F2BEDA09-B143-44F3-A681-EAAD8338506B}">
          <p14:sldIdLst>
            <p14:sldId id="351"/>
            <p14:sldId id="3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944"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EE79A4-805B-4278-950D-BC145B1DB87A}"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49E93-EF1B-44BF-AE46-0D5791DBEA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E79A4-805B-4278-950D-BC145B1DB87A}"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49E93-EF1B-44BF-AE46-0D5791DBEA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E79A4-805B-4278-950D-BC145B1DB87A}"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49E93-EF1B-44BF-AE46-0D5791DBEA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EE79A4-805B-4278-950D-BC145B1DB87A}"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49E93-EF1B-44BF-AE46-0D5791DBEA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EE79A4-805B-4278-950D-BC145B1DB87A}"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49E93-EF1B-44BF-AE46-0D5791DBEA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EE79A4-805B-4278-950D-BC145B1DB87A}"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49E93-EF1B-44BF-AE46-0D5791DBEA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EE79A4-805B-4278-950D-BC145B1DB87A}" type="datetimeFigureOut">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49E93-EF1B-44BF-AE46-0D5791DBEA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EE79A4-805B-4278-950D-BC145B1DB87A}" type="datetimeFigureOut">
              <a:rPr lang="en-US" smtClean="0"/>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49E93-EF1B-44BF-AE46-0D5791DBEA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EE79A4-805B-4278-950D-BC145B1DB87A}" type="datetimeFigureOut">
              <a:rPr lang="en-US" smtClean="0"/>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49E93-EF1B-44BF-AE46-0D5791DBEA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E79A4-805B-4278-950D-BC145B1DB87A}"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49E93-EF1B-44BF-AE46-0D5791DBEAF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AEE79A4-805B-4278-950D-BC145B1DB87A}" type="datetimeFigureOut">
              <a:rPr lang="en-US" smtClean="0"/>
              <a:t>9/9/2016</a:t>
            </a:fld>
            <a:endParaRPr lang="en-US"/>
          </a:p>
        </p:txBody>
      </p:sp>
      <p:sp>
        <p:nvSpPr>
          <p:cNvPr id="9" name="Slide Number Placeholder 8"/>
          <p:cNvSpPr>
            <a:spLocks noGrp="1"/>
          </p:cNvSpPr>
          <p:nvPr>
            <p:ph type="sldNum" sz="quarter" idx="11"/>
          </p:nvPr>
        </p:nvSpPr>
        <p:spPr/>
        <p:txBody>
          <a:bodyPr/>
          <a:lstStyle/>
          <a:p>
            <a:fld id="{9CE49E93-EF1B-44BF-AE46-0D5791DBEAF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CE49E93-EF1B-44BF-AE46-0D5791DBEAF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AEE79A4-805B-4278-950D-BC145B1DB87A}" type="datetimeFigureOut">
              <a:rPr lang="en-US" smtClean="0"/>
              <a:t>9/9/2016</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88.png"/><Relationship Id="rId4" Type="http://schemas.openxmlformats.org/officeDocument/2006/relationships/image" Target="../media/image87.png"/></Relationships>
</file>

<file path=ppt/slides/_rels/slide8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87.png"/><Relationship Id="rId7" Type="http://schemas.openxmlformats.org/officeDocument/2006/relationships/image" Target="../media/image94.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88.png"/><Relationship Id="rId9" Type="http://schemas.openxmlformats.org/officeDocument/2006/relationships/image" Target="../media/image2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9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Aggressive surgery for pancreatic neuroendocrine </a:t>
            </a:r>
            <a:r>
              <a:rPr lang="en-US" sz="4000" dirty="0" smtClean="0"/>
              <a:t>tumors (</a:t>
            </a:r>
            <a:r>
              <a:rPr lang="en-US" sz="4000" dirty="0" err="1" smtClean="0"/>
              <a:t>pNETs</a:t>
            </a:r>
            <a:r>
              <a:rPr lang="en-US" sz="4000" dirty="0" smtClean="0"/>
              <a:t>)</a:t>
            </a:r>
            <a:endParaRPr lang="en-US" sz="4000" dirty="0"/>
          </a:p>
        </p:txBody>
      </p:sp>
      <p:sp>
        <p:nvSpPr>
          <p:cNvPr id="3" name="Subtitle 2"/>
          <p:cNvSpPr>
            <a:spLocks noGrp="1"/>
          </p:cNvSpPr>
          <p:nvPr>
            <p:ph type="subTitle" idx="1"/>
          </p:nvPr>
        </p:nvSpPr>
        <p:spPr/>
        <p:txBody>
          <a:bodyPr/>
          <a:lstStyle/>
          <a:p>
            <a:r>
              <a:rPr lang="en-US" dirty="0" smtClean="0"/>
              <a:t>N. </a:t>
            </a:r>
            <a:r>
              <a:rPr lang="en-US" dirty="0" err="1" smtClean="0"/>
              <a:t>Bacalbasa</a:t>
            </a:r>
            <a:r>
              <a:rPr lang="en-US" dirty="0" smtClean="0"/>
              <a:t>, S. </a:t>
            </a:r>
            <a:r>
              <a:rPr lang="en-US" dirty="0" err="1" smtClean="0"/>
              <a:t>Dima</a:t>
            </a:r>
            <a:r>
              <a:rPr lang="en-US" dirty="0" smtClean="0"/>
              <a:t>, I. </a:t>
            </a:r>
            <a:r>
              <a:rPr lang="en-US" dirty="0" err="1" smtClean="0"/>
              <a:t>Popescu</a:t>
            </a:r>
            <a:endParaRPr lang="en-US" dirty="0"/>
          </a:p>
        </p:txBody>
      </p:sp>
    </p:spTree>
    <p:extLst>
      <p:ext uri="{BB962C8B-B14F-4D97-AF65-F5344CB8AC3E}">
        <p14:creationId xmlns:p14="http://schemas.microsoft.com/office/powerpoint/2010/main" val="347678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5787" y="2066528"/>
            <a:ext cx="606439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 y="260648"/>
            <a:ext cx="4417031" cy="183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281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0459" y="2492896"/>
            <a:ext cx="61150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 y="260648"/>
            <a:ext cx="4417031" cy="183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924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Metastatic non-functional </a:t>
            </a:r>
            <a:r>
              <a:rPr lang="en-US" dirty="0" err="1" smtClean="0"/>
              <a:t>pNETs</a:t>
            </a:r>
            <a:endParaRPr lang="en-US" dirty="0"/>
          </a:p>
        </p:txBody>
      </p:sp>
      <p:sp>
        <p:nvSpPr>
          <p:cNvPr id="3" name="Content Placeholder 2"/>
          <p:cNvSpPr>
            <a:spLocks noGrp="1"/>
          </p:cNvSpPr>
          <p:nvPr>
            <p:ph idx="1"/>
          </p:nvPr>
        </p:nvSpPr>
        <p:spPr/>
        <p:txBody>
          <a:bodyPr>
            <a:normAutofit fontScale="77500" lnSpcReduction="20000"/>
          </a:bodyPr>
          <a:lstStyle/>
          <a:p>
            <a:pPr marL="114300" indent="0">
              <a:buNone/>
            </a:pPr>
            <a:endParaRPr lang="en-US" dirty="0" smtClean="0"/>
          </a:p>
          <a:p>
            <a:r>
              <a:rPr lang="en-US" dirty="0" smtClean="0"/>
              <a:t>In certain situations surgical resection of the primary tumor may be of benefit</a:t>
            </a:r>
          </a:p>
          <a:p>
            <a:r>
              <a:rPr lang="en-US" dirty="0" smtClean="0"/>
              <a:t>Palliative resection might be appropriate for selected G1/G2 patients with indolent systemic disease progression in order to prevent complications such as duodenal obstruction, bleeding or pain (1)</a:t>
            </a:r>
          </a:p>
          <a:p>
            <a:r>
              <a:rPr lang="en-US" dirty="0" smtClean="0"/>
              <a:t>Aggressive resection (&gt;90% debulking) of both </a:t>
            </a:r>
            <a:r>
              <a:rPr lang="en-US" dirty="0" err="1" smtClean="0"/>
              <a:t>pNETs</a:t>
            </a:r>
            <a:r>
              <a:rPr lang="en-US" dirty="0" smtClean="0"/>
              <a:t> and liver metastases may result in significant long-term survival in selected cases (2,3)</a:t>
            </a:r>
          </a:p>
          <a:p>
            <a:endParaRPr lang="en-US" dirty="0"/>
          </a:p>
          <a:p>
            <a:endParaRPr lang="en-US" dirty="0" smtClean="0"/>
          </a:p>
          <a:p>
            <a:endParaRPr lang="en-US" dirty="0"/>
          </a:p>
          <a:p>
            <a:endParaRPr lang="en-US" dirty="0" smtClean="0"/>
          </a:p>
          <a:p>
            <a:r>
              <a:rPr lang="en-US" dirty="0" smtClean="0"/>
              <a:t>(1) </a:t>
            </a:r>
            <a:r>
              <a:rPr lang="it-IT" dirty="0"/>
              <a:t>Kouvaraki MA, Solorzano CC, Shapiro SE, et al. </a:t>
            </a:r>
            <a:r>
              <a:rPr lang="it-IT" dirty="0" smtClean="0"/>
              <a:t>Surgical </a:t>
            </a:r>
            <a:r>
              <a:rPr lang="en-US" dirty="0" smtClean="0"/>
              <a:t>treatment </a:t>
            </a:r>
            <a:r>
              <a:rPr lang="en-US" dirty="0"/>
              <a:t>of nonfunctioning pancreatic islet cell tumors. J </a:t>
            </a:r>
            <a:r>
              <a:rPr lang="en-US" dirty="0" err="1" smtClean="0"/>
              <a:t>Surg</a:t>
            </a:r>
            <a:r>
              <a:rPr lang="en-US" dirty="0"/>
              <a:t> </a:t>
            </a:r>
            <a:r>
              <a:rPr lang="en-US" dirty="0" err="1" smtClean="0"/>
              <a:t>Oncol</a:t>
            </a:r>
            <a:r>
              <a:rPr lang="en-US" dirty="0"/>
              <a:t>. 2005;89:170–85. doi:10.1002/jso.20178</a:t>
            </a:r>
            <a:r>
              <a:rPr lang="en-US" dirty="0" smtClean="0"/>
              <a:t>.</a:t>
            </a:r>
          </a:p>
          <a:p>
            <a:r>
              <a:rPr lang="en-US" dirty="0" smtClean="0"/>
              <a:t>(2) </a:t>
            </a:r>
            <a:r>
              <a:rPr lang="en-US" dirty="0" err="1"/>
              <a:t>Cusati</a:t>
            </a:r>
            <a:r>
              <a:rPr lang="en-US" dirty="0"/>
              <a:t> D, Zhang L, </a:t>
            </a:r>
            <a:r>
              <a:rPr lang="en-US" dirty="0" err="1"/>
              <a:t>Harmsen</a:t>
            </a:r>
            <a:r>
              <a:rPr lang="en-US" dirty="0"/>
              <a:t> WS, et al. Metastatic </a:t>
            </a:r>
            <a:r>
              <a:rPr lang="en-US" dirty="0" smtClean="0"/>
              <a:t>nonfunctioning pancreatic </a:t>
            </a:r>
            <a:r>
              <a:rPr lang="en-US" dirty="0"/>
              <a:t>neuroendocrine carcinoma to liver: </a:t>
            </a:r>
            <a:r>
              <a:rPr lang="en-US" dirty="0" smtClean="0"/>
              <a:t>surgical treatment </a:t>
            </a:r>
            <a:r>
              <a:rPr lang="en-US" dirty="0"/>
              <a:t>and outcomes. J Am </a:t>
            </a:r>
            <a:r>
              <a:rPr lang="en-US" dirty="0" err="1"/>
              <a:t>Coll</a:t>
            </a:r>
            <a:r>
              <a:rPr lang="en-US" dirty="0"/>
              <a:t> Surg. 2012;215:117–24</a:t>
            </a:r>
            <a:r>
              <a:rPr lang="en-US" dirty="0" smtClean="0"/>
              <a:t>.</a:t>
            </a:r>
          </a:p>
          <a:p>
            <a:r>
              <a:rPr lang="en-US" dirty="0" smtClean="0"/>
              <a:t>(3) </a:t>
            </a:r>
            <a:r>
              <a:rPr lang="pt-BR" dirty="0"/>
              <a:t>Saxena A, Chua TC, Perera M, Chu F, Morris DL. </a:t>
            </a:r>
            <a:r>
              <a:rPr lang="pt-BR" dirty="0" smtClean="0"/>
              <a:t>Surgical </a:t>
            </a:r>
            <a:r>
              <a:rPr lang="en-US" dirty="0" smtClean="0"/>
              <a:t>resection </a:t>
            </a:r>
            <a:r>
              <a:rPr lang="en-US" dirty="0"/>
              <a:t>of hepatic metastases from neuroendocrine neoplasms: </a:t>
            </a:r>
            <a:r>
              <a:rPr lang="en-US" dirty="0" smtClean="0"/>
              <a:t>a systematic </a:t>
            </a:r>
            <a:r>
              <a:rPr lang="en-US" dirty="0"/>
              <a:t>review. </a:t>
            </a:r>
            <a:r>
              <a:rPr lang="en-US" dirty="0" err="1"/>
              <a:t>Surg</a:t>
            </a:r>
            <a:r>
              <a:rPr lang="en-US" dirty="0"/>
              <a:t> </a:t>
            </a:r>
            <a:r>
              <a:rPr lang="en-US" dirty="0" err="1"/>
              <a:t>Oncol</a:t>
            </a:r>
            <a:r>
              <a:rPr lang="en-US" dirty="0"/>
              <a:t>. 2012;21:e131–41. </a:t>
            </a:r>
            <a:r>
              <a:rPr lang="en-US" dirty="0" smtClean="0"/>
              <a:t>doi:10.1016/j. suronc.2012.05.001</a:t>
            </a:r>
            <a:r>
              <a:rPr lang="en-US" dirty="0"/>
              <a:t>.</a:t>
            </a:r>
          </a:p>
        </p:txBody>
      </p:sp>
    </p:spTree>
    <p:extLst>
      <p:ext uri="{BB962C8B-B14F-4D97-AF65-F5344CB8AC3E}">
        <p14:creationId xmlns:p14="http://schemas.microsoft.com/office/powerpoint/2010/main" val="847282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1124744"/>
            <a:ext cx="7272808" cy="1480307"/>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81892" y="3422914"/>
            <a:ext cx="3915160" cy="2989449"/>
          </a:xfrm>
          <a:prstGeom prst="rect">
            <a:avLst/>
          </a:prstGeom>
          <a:noFill/>
          <a:ln w="9525">
            <a:noFill/>
            <a:miter lim="800000"/>
            <a:headEnd/>
            <a:tailEnd/>
          </a:ln>
        </p:spPr>
      </p:pic>
      <p:sp>
        <p:nvSpPr>
          <p:cNvPr id="6" name="TextBox 5"/>
          <p:cNvSpPr txBox="1"/>
          <p:nvPr/>
        </p:nvSpPr>
        <p:spPr>
          <a:xfrm>
            <a:off x="381892" y="2780928"/>
            <a:ext cx="8078540" cy="646331"/>
          </a:xfrm>
          <a:prstGeom prst="rect">
            <a:avLst/>
          </a:prstGeom>
          <a:noFill/>
        </p:spPr>
        <p:txBody>
          <a:bodyPr wrap="square" rtlCol="0">
            <a:spAutoFit/>
          </a:bodyPr>
          <a:lstStyle/>
          <a:p>
            <a:r>
              <a:rPr lang="en-US" dirty="0" smtClean="0"/>
              <a:t>Consensus Conference of the E-AHBPA-  European-African </a:t>
            </a:r>
            <a:r>
              <a:rPr lang="en-US" dirty="0" err="1" smtClean="0"/>
              <a:t>Hepato-Pancreato-Biliary</a:t>
            </a:r>
            <a:r>
              <a:rPr lang="en-US" dirty="0" smtClean="0"/>
              <a:t> Association, Dec 12-13 2012, London</a:t>
            </a:r>
            <a:endParaRPr lang="en-US" dirty="0"/>
          </a:p>
        </p:txBody>
      </p:sp>
      <p:sp>
        <p:nvSpPr>
          <p:cNvPr id="7" name="TextBox 6"/>
          <p:cNvSpPr txBox="1"/>
          <p:nvPr/>
        </p:nvSpPr>
        <p:spPr>
          <a:xfrm>
            <a:off x="5486400" y="3429000"/>
            <a:ext cx="3200400" cy="3046988"/>
          </a:xfrm>
          <a:prstGeom prst="rect">
            <a:avLst/>
          </a:prstGeom>
          <a:solidFill>
            <a:schemeClr val="accent3">
              <a:lumMod val="40000"/>
              <a:lumOff val="60000"/>
            </a:schemeClr>
          </a:solidFill>
        </p:spPr>
        <p:txBody>
          <a:bodyPr wrap="square" rtlCol="0">
            <a:spAutoFit/>
          </a:bodyPr>
          <a:lstStyle/>
          <a:p>
            <a:pPr algn="ctr"/>
            <a:r>
              <a:rPr lang="en-US" sz="2400" dirty="0" smtClean="0">
                <a:solidFill>
                  <a:srgbClr val="000090"/>
                </a:solidFill>
              </a:rPr>
              <a:t>Patients with </a:t>
            </a:r>
            <a:r>
              <a:rPr lang="en-US" sz="2400" dirty="0" err="1" smtClean="0">
                <a:solidFill>
                  <a:srgbClr val="000090"/>
                </a:solidFill>
              </a:rPr>
              <a:t>unresectable</a:t>
            </a:r>
            <a:r>
              <a:rPr lang="en-US" sz="2400" dirty="0" smtClean="0">
                <a:solidFill>
                  <a:srgbClr val="000090"/>
                </a:solidFill>
              </a:rPr>
              <a:t> pancreatic neuroendocrine liver metastases might benefit from primary tumor resection if low surgical mortality is assured</a:t>
            </a:r>
            <a:endParaRPr lang="en-US" sz="2400" dirty="0">
              <a:solidFill>
                <a:srgbClr val="000090"/>
              </a:solidFill>
            </a:endParaRPr>
          </a:p>
        </p:txBody>
      </p:sp>
      <p:sp>
        <p:nvSpPr>
          <p:cNvPr id="8" name="Rectangle 7"/>
          <p:cNvSpPr/>
          <p:nvPr/>
        </p:nvSpPr>
        <p:spPr>
          <a:xfrm>
            <a:off x="179512" y="201414"/>
            <a:ext cx="8712968" cy="954107"/>
          </a:xfrm>
          <a:prstGeom prst="rect">
            <a:avLst/>
          </a:prstGeom>
        </p:spPr>
        <p:txBody>
          <a:bodyPr wrap="square">
            <a:spAutoFit/>
          </a:bodyPr>
          <a:lstStyle/>
          <a:p>
            <a:pPr algn="ctr"/>
            <a:r>
              <a:rPr lang="en-US" sz="2800" dirty="0" smtClean="0"/>
              <a:t>In a patient with metastatic non-functioning pancreatic NET should we resect the primary tumor?</a:t>
            </a:r>
            <a:endParaRPr lang="en-US" sz="2800" dirty="0"/>
          </a:p>
        </p:txBody>
      </p:sp>
    </p:spTree>
    <p:extLst>
      <p:ext uri="{BB962C8B-B14F-4D97-AF65-F5344CB8AC3E}">
        <p14:creationId xmlns:p14="http://schemas.microsoft.com/office/powerpoint/2010/main" val="4155493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In a patient with metastatic non-functioning pancreatic NET should we resect the primary tumor?</a:t>
            </a:r>
            <a:endParaRPr lang="en-US" sz="3200" dirty="0"/>
          </a:p>
        </p:txBody>
      </p:sp>
      <p:sp>
        <p:nvSpPr>
          <p:cNvPr id="3" name="Content Placeholder 2"/>
          <p:cNvSpPr>
            <a:spLocks noGrp="1"/>
          </p:cNvSpPr>
          <p:nvPr>
            <p:ph idx="1"/>
          </p:nvPr>
        </p:nvSpPr>
        <p:spPr/>
        <p:txBody>
          <a:bodyPr>
            <a:normAutofit fontScale="70000" lnSpcReduction="20000"/>
          </a:bodyPr>
          <a:lstStyle/>
          <a:p>
            <a:r>
              <a:rPr lang="en-US" sz="2400" dirty="0" smtClean="0"/>
              <a:t>Survival in metastatic </a:t>
            </a:r>
            <a:r>
              <a:rPr lang="en-US" sz="2400" dirty="0" err="1" smtClean="0"/>
              <a:t>NFpNET</a:t>
            </a:r>
            <a:r>
              <a:rPr lang="en-US" sz="2400" dirty="0" smtClean="0"/>
              <a:t> survival is counted in years, not in months, as in other metastatic diseases, and eventually the primary tumor will cause upper digestive obstruction or biliary obstructions -&gt; resection could be indicated for palliative reasons – A recent study showed several hospital admissions for primary related tumor complications for patients in whom primary tumor was not resected due to oncologic considerations (1)</a:t>
            </a:r>
          </a:p>
          <a:p>
            <a:r>
              <a:rPr lang="en-US" sz="2400" dirty="0" smtClean="0"/>
              <a:t>The guidelines of the European Neuroendocrine Tumor Association and North American Neuroendocrine Tumor Association currently do not make any recommendations on whether the </a:t>
            </a:r>
            <a:r>
              <a:rPr lang="en-US" sz="2400" dirty="0" err="1" smtClean="0"/>
              <a:t>priamry</a:t>
            </a:r>
            <a:r>
              <a:rPr lang="en-US" sz="2400" dirty="0" smtClean="0"/>
              <a:t> tumor should be removed in this clinical scenario (2,3)</a:t>
            </a:r>
          </a:p>
          <a:p>
            <a:endParaRPr lang="en-US" sz="2400" dirty="0"/>
          </a:p>
          <a:p>
            <a:endParaRPr lang="en-US" sz="2400" dirty="0" smtClean="0"/>
          </a:p>
          <a:p>
            <a:endParaRPr lang="en-US" sz="2400" dirty="0" smtClean="0"/>
          </a:p>
          <a:p>
            <a:r>
              <a:rPr lang="en-US" sz="1600" dirty="0" smtClean="0"/>
              <a:t>(1)</a:t>
            </a:r>
            <a:r>
              <a:rPr lang="en-US" sz="1600" dirty="0"/>
              <a:t> </a:t>
            </a:r>
            <a:r>
              <a:rPr lang="en-US" sz="1600" dirty="0" err="1"/>
              <a:t>Solorzano</a:t>
            </a:r>
            <a:r>
              <a:rPr lang="en-US" sz="1600" dirty="0"/>
              <a:t> CC, Lee JE, </a:t>
            </a:r>
            <a:r>
              <a:rPr lang="en-US" sz="1600" dirty="0" err="1"/>
              <a:t>Pisters</a:t>
            </a:r>
            <a:r>
              <a:rPr lang="en-US" sz="1600" dirty="0"/>
              <a:t> PWT, </a:t>
            </a:r>
            <a:r>
              <a:rPr lang="en-US" sz="1600" dirty="0" err="1"/>
              <a:t>Vauthey</a:t>
            </a:r>
            <a:r>
              <a:rPr lang="en-US" sz="1600" dirty="0"/>
              <a:t> JN, Ayers GD, </a:t>
            </a:r>
            <a:r>
              <a:rPr lang="en-US" sz="1600" dirty="0" smtClean="0"/>
              <a:t>Jean ME</a:t>
            </a:r>
            <a:r>
              <a:rPr lang="en-US" sz="1600" dirty="0"/>
              <a:t>, </a:t>
            </a:r>
            <a:r>
              <a:rPr lang="en-US" sz="1600" dirty="0" err="1"/>
              <a:t>Gagel</a:t>
            </a:r>
            <a:r>
              <a:rPr lang="en-US" sz="1600" dirty="0"/>
              <a:t> RF, Ajani JA, Wolff RA, Evans DB. </a:t>
            </a:r>
            <a:r>
              <a:rPr lang="en-US" sz="1600" dirty="0" smtClean="0"/>
              <a:t>Nonfunctioning islet </a:t>
            </a:r>
            <a:r>
              <a:rPr lang="en-US" sz="1600" dirty="0"/>
              <a:t>cell carcinoma of the pancreas: survival results in a </a:t>
            </a:r>
            <a:r>
              <a:rPr lang="en-US" sz="1600" dirty="0" smtClean="0"/>
              <a:t>contemporary series </a:t>
            </a:r>
            <a:r>
              <a:rPr lang="en-US" sz="1600" dirty="0"/>
              <a:t>of 163 patients. Surgery 2001; 130(6):1078–85.</a:t>
            </a:r>
            <a:endParaRPr lang="en-US" sz="1600" dirty="0" smtClean="0"/>
          </a:p>
          <a:p>
            <a:r>
              <a:rPr lang="en-US" sz="1600" dirty="0" smtClean="0"/>
              <a:t>(2)</a:t>
            </a:r>
            <a:r>
              <a:rPr lang="en-US" sz="1600" dirty="0"/>
              <a:t> </a:t>
            </a:r>
            <a:r>
              <a:rPr lang="en-US" sz="1600" dirty="0" err="1"/>
              <a:t>Kulke</a:t>
            </a:r>
            <a:r>
              <a:rPr lang="en-US" sz="1600" dirty="0"/>
              <a:t> MH, Anthony LB, Bushnell DL, de Herder </a:t>
            </a:r>
            <a:r>
              <a:rPr lang="en-US" sz="1600" dirty="0" smtClean="0"/>
              <a:t>WW, Goldsmith </a:t>
            </a:r>
            <a:r>
              <a:rPr lang="en-US" sz="1600" dirty="0"/>
              <a:t>SJ, </a:t>
            </a:r>
            <a:r>
              <a:rPr lang="en-US" sz="1600" dirty="0" err="1"/>
              <a:t>Klimstra</a:t>
            </a:r>
            <a:r>
              <a:rPr lang="en-US" sz="1600" dirty="0"/>
              <a:t> DS, et al. NANETS treatment </a:t>
            </a:r>
            <a:r>
              <a:rPr lang="en-US" sz="1600" dirty="0" smtClean="0"/>
              <a:t>guidelines: well-differentiated </a:t>
            </a:r>
            <a:r>
              <a:rPr lang="en-US" sz="1600" dirty="0"/>
              <a:t>neuroendocrine tumors of </a:t>
            </a:r>
            <a:r>
              <a:rPr lang="en-US" sz="1600" dirty="0" smtClean="0"/>
              <a:t>the stomach </a:t>
            </a:r>
            <a:r>
              <a:rPr lang="en-US" sz="1600" dirty="0"/>
              <a:t>and pancreas. Pancreas 2010;39:735-52.</a:t>
            </a:r>
            <a:endParaRPr lang="en-US" sz="1600" dirty="0" smtClean="0"/>
          </a:p>
          <a:p>
            <a:r>
              <a:rPr lang="en-US" sz="1600" dirty="0" smtClean="0"/>
              <a:t>(3) </a:t>
            </a:r>
            <a:r>
              <a:rPr lang="en-US" sz="1600" dirty="0" err="1"/>
              <a:t>Pavel</a:t>
            </a:r>
            <a:r>
              <a:rPr lang="en-US" sz="1600" dirty="0"/>
              <a:t> M, </a:t>
            </a:r>
            <a:r>
              <a:rPr lang="en-US" sz="1600" dirty="0" err="1"/>
              <a:t>Baudin</a:t>
            </a:r>
            <a:r>
              <a:rPr lang="en-US" sz="1600" dirty="0"/>
              <a:t> E, </a:t>
            </a:r>
            <a:r>
              <a:rPr lang="en-US" sz="1600" dirty="0" err="1"/>
              <a:t>Couvelard</a:t>
            </a:r>
            <a:r>
              <a:rPr lang="en-US" sz="1600" dirty="0"/>
              <a:t> A, </a:t>
            </a:r>
            <a:r>
              <a:rPr lang="en-US" sz="1600" dirty="0" err="1"/>
              <a:t>Krenning</a:t>
            </a:r>
            <a:r>
              <a:rPr lang="en-US" sz="1600" dirty="0"/>
              <a:t> E, Oberg </a:t>
            </a:r>
            <a:r>
              <a:rPr lang="en-US" sz="1600" dirty="0" smtClean="0"/>
              <a:t>K, </a:t>
            </a:r>
            <a:r>
              <a:rPr lang="en-US" sz="1600" dirty="0" err="1" smtClean="0"/>
              <a:t>Steinmuller</a:t>
            </a:r>
            <a:r>
              <a:rPr lang="en-US" sz="1600" dirty="0" smtClean="0"/>
              <a:t> </a:t>
            </a:r>
            <a:r>
              <a:rPr lang="en-US" sz="1600" dirty="0"/>
              <a:t>T, et al. ENETS Consensus Guidelines for </a:t>
            </a:r>
            <a:r>
              <a:rPr lang="en-US" sz="1600" dirty="0" smtClean="0"/>
              <a:t>the management </a:t>
            </a:r>
            <a:r>
              <a:rPr lang="en-US" sz="1600" dirty="0"/>
              <a:t>of patients with liver and other distant </a:t>
            </a:r>
            <a:r>
              <a:rPr lang="en-US" sz="1600" dirty="0" smtClean="0"/>
              <a:t>metastases from </a:t>
            </a:r>
            <a:r>
              <a:rPr lang="en-US" sz="1600" dirty="0"/>
              <a:t>neuroendocrine neoplasms of foregut, </a:t>
            </a:r>
            <a:r>
              <a:rPr lang="en-US" sz="1600" dirty="0" err="1" smtClean="0"/>
              <a:t>midgut</a:t>
            </a:r>
            <a:r>
              <a:rPr lang="en-US" sz="1600" dirty="0" smtClean="0"/>
              <a:t>, hindgut</a:t>
            </a:r>
            <a:r>
              <a:rPr lang="en-US" sz="1600" dirty="0"/>
              <a:t>, and unknown primary. </a:t>
            </a:r>
            <a:r>
              <a:rPr lang="en-US" sz="1600" dirty="0" smtClean="0"/>
              <a:t>Neuroendocrinology 2012;95:157-76</a:t>
            </a:r>
            <a:r>
              <a:rPr lang="en-US" sz="1600" dirty="0"/>
              <a:t>.</a:t>
            </a:r>
          </a:p>
        </p:txBody>
      </p:sp>
    </p:spTree>
    <p:extLst>
      <p:ext uri="{BB962C8B-B14F-4D97-AF65-F5344CB8AC3E}">
        <p14:creationId xmlns:p14="http://schemas.microsoft.com/office/powerpoint/2010/main" val="495557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9093"/>
            <a:ext cx="7772037"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012" b="51603"/>
          <a:stretch/>
        </p:blipFill>
        <p:spPr bwMode="auto">
          <a:xfrm>
            <a:off x="899592" y="2996952"/>
            <a:ext cx="6226507"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719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6912"/>
            <a:ext cx="8229600" cy="3489251"/>
          </a:xfrm>
        </p:spPr>
        <p:txBody>
          <a:bodyPr>
            <a:normAutofit/>
          </a:bodyPr>
          <a:lstStyle/>
          <a:p>
            <a:r>
              <a:rPr lang="en-US" dirty="0" smtClean="0"/>
              <a:t>Of 882 patients with histologically confirmed </a:t>
            </a:r>
            <a:r>
              <a:rPr lang="en-US" dirty="0" err="1" smtClean="0"/>
              <a:t>NFpNET</a:t>
            </a:r>
            <a:r>
              <a:rPr lang="en-US" dirty="0" smtClean="0"/>
              <a:t> and distant metastases, 34% (303 of 882 patients) underwent resection of the primary tumor.</a:t>
            </a:r>
          </a:p>
          <a:p>
            <a:r>
              <a:rPr lang="en-US" dirty="0" smtClean="0"/>
              <a:t> 27% (83 of 303 patients) had additional resection of distant metastases</a:t>
            </a:r>
          </a:p>
          <a:p>
            <a:r>
              <a:rPr lang="en-US" dirty="0" smtClean="0"/>
              <a:t>66% (579/882 patients) did not undergo resection of the primary site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9093"/>
            <a:ext cx="5984286" cy="221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437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8075240" cy="3633267"/>
          </a:xfrm>
        </p:spPr>
        <p:txBody>
          <a:bodyPr>
            <a:normAutofit/>
          </a:bodyPr>
          <a:lstStyle/>
          <a:p>
            <a:r>
              <a:rPr lang="en-US" dirty="0" smtClean="0"/>
              <a:t>Results</a:t>
            </a:r>
          </a:p>
          <a:p>
            <a:pPr>
              <a:buFontTx/>
              <a:buChar char="-"/>
            </a:pPr>
            <a:r>
              <a:rPr lang="en-US" dirty="0" smtClean="0"/>
              <a:t>Patients who underwent resection of the primary </a:t>
            </a:r>
            <a:r>
              <a:rPr lang="en-US" dirty="0" err="1" smtClean="0"/>
              <a:t>pNET</a:t>
            </a:r>
            <a:r>
              <a:rPr lang="en-US" dirty="0" smtClean="0"/>
              <a:t> lived longer – 5,42 </a:t>
            </a:r>
            <a:r>
              <a:rPr lang="en-US" dirty="0" err="1" smtClean="0"/>
              <a:t>yrs</a:t>
            </a:r>
            <a:r>
              <a:rPr lang="en-US" dirty="0" smtClean="0"/>
              <a:t> than </a:t>
            </a:r>
            <a:r>
              <a:rPr lang="en-US" dirty="0" err="1" smtClean="0"/>
              <a:t>unresected</a:t>
            </a:r>
            <a:r>
              <a:rPr lang="en-US" dirty="0" smtClean="0"/>
              <a:t> patients (0,83 </a:t>
            </a:r>
            <a:r>
              <a:rPr lang="en-US" dirty="0" err="1" smtClean="0"/>
              <a:t>yrs</a:t>
            </a:r>
            <a:r>
              <a:rPr lang="en-US" dirty="0" smtClean="0"/>
              <a:t>) (</a:t>
            </a:r>
            <a:r>
              <a:rPr lang="en-US" i="1" dirty="0" smtClean="0"/>
              <a:t>p&lt;0,0001</a:t>
            </a:r>
            <a:r>
              <a:rPr lang="en-US" dirty="0" smtClean="0"/>
              <a:t>)</a:t>
            </a:r>
          </a:p>
          <a:p>
            <a:pPr>
              <a:buFontTx/>
              <a:buChar char="-"/>
            </a:pPr>
            <a:r>
              <a:rPr lang="en-US" dirty="0" smtClean="0"/>
              <a:t>Patients who underwent resection of both primary tumor and metastatic sites lived longer – 8,5 </a:t>
            </a:r>
            <a:r>
              <a:rPr lang="en-US" dirty="0" err="1" smtClean="0"/>
              <a:t>yrs</a:t>
            </a:r>
            <a:r>
              <a:rPr lang="en-US" dirty="0" smtClean="0"/>
              <a:t> than patients who underwent only resection of the primary tumor (5,58 </a:t>
            </a:r>
            <a:r>
              <a:rPr lang="en-US" dirty="0" err="1" smtClean="0"/>
              <a:t>yrs</a:t>
            </a:r>
            <a:r>
              <a:rPr lang="en-US" dirty="0" smtClean="0"/>
              <a:t>) </a:t>
            </a:r>
          </a:p>
          <a:p>
            <a:pPr>
              <a:buFontTx/>
              <a:buChar char="-"/>
            </a:pPr>
            <a:r>
              <a:rPr lang="en-US" dirty="0" smtClean="0"/>
              <a:t>18 patients underwent removal of distant metastases only – median survival 5,33 </a:t>
            </a:r>
            <a:r>
              <a:rPr lang="en-US" dirty="0" err="1" smtClean="0"/>
              <a:t>yrs</a:t>
            </a:r>
            <a:endParaRPr lang="en-US" dirty="0" smtClean="0"/>
          </a:p>
          <a:p>
            <a:pPr>
              <a:buFontTx/>
              <a:buChar char="-"/>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9093"/>
            <a:ext cx="5984286" cy="221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724128" y="3266982"/>
            <a:ext cx="1245510" cy="4680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835696" y="3273676"/>
            <a:ext cx="900100" cy="4956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346882" y="4293096"/>
            <a:ext cx="1105437" cy="4236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283968" y="4038904"/>
            <a:ext cx="864096" cy="3643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735797" y="5085184"/>
            <a:ext cx="972108" cy="4236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35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94"/>
            <a:ext cx="4429875" cy="164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721835"/>
            <a:ext cx="9144000" cy="369332"/>
          </a:xfrm>
          <a:prstGeom prst="rect">
            <a:avLst/>
          </a:prstGeom>
          <a:noFill/>
        </p:spPr>
        <p:txBody>
          <a:bodyPr wrap="square" rtlCol="0">
            <a:spAutoFit/>
          </a:bodyPr>
          <a:lstStyle/>
          <a:p>
            <a:pPr algn="ctr"/>
            <a:r>
              <a:rPr lang="en-US" dirty="0" smtClean="0"/>
              <a:t>Who benefits the most?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95" y="2091167"/>
            <a:ext cx="6378247" cy="465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7321496" y="4653136"/>
            <a:ext cx="712457" cy="2520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362040" y="5229200"/>
            <a:ext cx="712457" cy="2520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376397" y="5661248"/>
            <a:ext cx="712457" cy="2520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376398" y="6021288"/>
            <a:ext cx="712457" cy="2520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376398" y="3680605"/>
            <a:ext cx="712457" cy="2520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678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tical Scroll 7"/>
          <p:cNvSpPr/>
          <p:nvPr/>
        </p:nvSpPr>
        <p:spPr>
          <a:xfrm>
            <a:off x="2051720" y="4005064"/>
            <a:ext cx="5400600" cy="936104"/>
          </a:xfrm>
          <a:prstGeom prst="verticalScroll">
            <a:avLst/>
          </a:prstGeom>
          <a:solidFill>
            <a:srgbClr val="CCEC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094"/>
            <a:ext cx="4429875" cy="164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721835"/>
            <a:ext cx="9144000" cy="369332"/>
          </a:xfrm>
          <a:prstGeom prst="rect">
            <a:avLst/>
          </a:prstGeom>
          <a:noFill/>
        </p:spPr>
        <p:txBody>
          <a:bodyPr wrap="square" rtlCol="0">
            <a:spAutoFit/>
          </a:bodyPr>
          <a:lstStyle/>
          <a:p>
            <a:pPr algn="ctr"/>
            <a:r>
              <a:rPr lang="en-US" dirty="0" smtClean="0"/>
              <a:t>Is there a benefit in resection for patients with grade III tumors?</a:t>
            </a:r>
            <a:endParaRPr lang="en-US" dirty="0"/>
          </a:p>
        </p:txBody>
      </p:sp>
      <p:sp>
        <p:nvSpPr>
          <p:cNvPr id="6" name="TextBox 5"/>
          <p:cNvSpPr txBox="1"/>
          <p:nvPr/>
        </p:nvSpPr>
        <p:spPr>
          <a:xfrm>
            <a:off x="539552" y="2492896"/>
            <a:ext cx="8352928" cy="923330"/>
          </a:xfrm>
          <a:prstGeom prst="rect">
            <a:avLst/>
          </a:prstGeom>
          <a:noFill/>
        </p:spPr>
        <p:txBody>
          <a:bodyPr wrap="square" rtlCol="0">
            <a:spAutoFit/>
          </a:bodyPr>
          <a:lstStyle/>
          <a:p>
            <a:pPr marL="285750" indent="-285750">
              <a:buFontTx/>
              <a:buChar char="-"/>
            </a:pPr>
            <a:r>
              <a:rPr lang="en-US" dirty="0" smtClean="0"/>
              <a:t>341/882 patients had grade III tumors -&gt; removal of the primary tumor was associated with greater survival – 1,25 </a:t>
            </a:r>
            <a:r>
              <a:rPr lang="en-US" dirty="0" err="1" smtClean="0"/>
              <a:t>yrs</a:t>
            </a:r>
            <a:r>
              <a:rPr lang="en-US" dirty="0" smtClean="0"/>
              <a:t> than patients without operative intervention – 0,25 </a:t>
            </a:r>
            <a:r>
              <a:rPr lang="en-US" dirty="0" err="1" smtClean="0"/>
              <a:t>yrs</a:t>
            </a:r>
            <a:endParaRPr lang="en-US" dirty="0" smtClean="0"/>
          </a:p>
        </p:txBody>
      </p:sp>
      <p:sp>
        <p:nvSpPr>
          <p:cNvPr id="7" name="TextBox 6"/>
          <p:cNvSpPr txBox="1"/>
          <p:nvPr/>
        </p:nvSpPr>
        <p:spPr>
          <a:xfrm>
            <a:off x="2214937" y="4221088"/>
            <a:ext cx="5237383" cy="646331"/>
          </a:xfrm>
          <a:prstGeom prst="rect">
            <a:avLst/>
          </a:prstGeom>
          <a:noFill/>
        </p:spPr>
        <p:txBody>
          <a:bodyPr wrap="square" rtlCol="0">
            <a:spAutoFit/>
          </a:bodyPr>
          <a:lstStyle/>
          <a:p>
            <a:r>
              <a:rPr lang="en-US" dirty="0" smtClean="0"/>
              <a:t>The resection benefit is maximal for grade I-II tumors but persists at a lower extent for grade III tumors</a:t>
            </a:r>
            <a:endParaRPr lang="en-US" dirty="0"/>
          </a:p>
        </p:txBody>
      </p:sp>
    </p:spTree>
    <p:extLst>
      <p:ext uri="{BB962C8B-B14F-4D97-AF65-F5344CB8AC3E}">
        <p14:creationId xmlns:p14="http://schemas.microsoft.com/office/powerpoint/2010/main" val="73811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Generalities </a:t>
            </a:r>
            <a:endParaRPr lang="en-US" dirty="0"/>
          </a:p>
        </p:txBody>
      </p:sp>
      <p:sp>
        <p:nvSpPr>
          <p:cNvPr id="3" name="Content Placeholder 2"/>
          <p:cNvSpPr>
            <a:spLocks noGrp="1"/>
          </p:cNvSpPr>
          <p:nvPr>
            <p:ph idx="1"/>
          </p:nvPr>
        </p:nvSpPr>
        <p:spPr>
          <a:xfrm>
            <a:off x="457200" y="1600200"/>
            <a:ext cx="7620000" cy="4133056"/>
          </a:xfrm>
        </p:spPr>
        <p:txBody>
          <a:bodyPr/>
          <a:lstStyle/>
          <a:p>
            <a:pPr indent="-342900" fontAlgn="base">
              <a:spcBef>
                <a:spcPts val="800"/>
              </a:spcBef>
              <a:spcAft>
                <a:spcPct val="0"/>
              </a:spcAft>
              <a:buClr>
                <a:srgbClr val="000000"/>
              </a:buClr>
              <a:buSzPct val="100000"/>
              <a:buFont typeface="Wingdings" charset="2"/>
              <a:buChar char="ü"/>
            </a:pPr>
            <a:r>
              <a:rPr lang="en-US" altLang="ro-RO" sz="2000" dirty="0">
                <a:latin typeface="Arial Bold" charset="0"/>
                <a:cs typeface="Arial Bold" charset="0"/>
                <a:sym typeface="Arial Bold" charset="0"/>
              </a:rPr>
              <a:t>Are rare malignancies, with reported incidence of  </a:t>
            </a:r>
            <a:r>
              <a:rPr lang="en-US" altLang="ro-RO" sz="2000" dirty="0" smtClean="0">
                <a:latin typeface="Arial Bold" charset="0"/>
                <a:cs typeface="Arial Bold" charset="0"/>
                <a:sym typeface="Arial Bold" charset="0"/>
              </a:rPr>
              <a:t>0.32 </a:t>
            </a:r>
            <a:r>
              <a:rPr lang="en-US" altLang="ro-RO" sz="2000" dirty="0">
                <a:latin typeface="Arial Bold" charset="0"/>
                <a:cs typeface="Arial Bold" charset="0"/>
                <a:sym typeface="Arial Bold" charset="0"/>
              </a:rPr>
              <a:t>per 100,000 persons/ year;</a:t>
            </a:r>
          </a:p>
          <a:p>
            <a:pPr indent="-342900" fontAlgn="base">
              <a:spcBef>
                <a:spcPts val="800"/>
              </a:spcBef>
              <a:spcAft>
                <a:spcPct val="0"/>
              </a:spcAft>
              <a:buClr>
                <a:srgbClr val="000000"/>
              </a:buClr>
              <a:buSzPct val="100000"/>
              <a:buFont typeface="Wingdings" charset="2"/>
              <a:buChar char="ü"/>
            </a:pPr>
            <a:r>
              <a:rPr lang="en-US" altLang="ro-RO" sz="2000" dirty="0" smtClean="0">
                <a:latin typeface="Arial Bold" charset="0"/>
                <a:cs typeface="Arial Bold" charset="0"/>
                <a:sym typeface="Arial Bold" charset="0"/>
              </a:rPr>
              <a:t>However, increasing incidence has been reported in the last decades</a:t>
            </a:r>
          </a:p>
          <a:p>
            <a:pPr indent="-342900" fontAlgn="base">
              <a:spcBef>
                <a:spcPts val="800"/>
              </a:spcBef>
              <a:spcAft>
                <a:spcPct val="0"/>
              </a:spcAft>
              <a:buClr>
                <a:srgbClr val="000000"/>
              </a:buClr>
              <a:buSzPct val="100000"/>
              <a:buFont typeface="Wingdings" charset="2"/>
              <a:buChar char="ü"/>
            </a:pPr>
            <a:r>
              <a:rPr lang="en-US" altLang="ro-RO" sz="2000" dirty="0" smtClean="0">
                <a:latin typeface="Arial Bold" charset="0"/>
                <a:cs typeface="Arial Bold" charset="0"/>
                <a:sym typeface="Arial Bold" charset="0"/>
              </a:rPr>
              <a:t>Peak incidence occurs between the ages of 70 and 90 years </a:t>
            </a:r>
            <a:endParaRPr lang="en-US" altLang="ro-RO" sz="2000" dirty="0">
              <a:latin typeface="Arial Bold" charset="0"/>
              <a:cs typeface="Arial Bold" charset="0"/>
              <a:sym typeface="Arial Bold" charset="0"/>
            </a:endParaRPr>
          </a:p>
          <a:p>
            <a:pPr indent="-342900" fontAlgn="base">
              <a:spcBef>
                <a:spcPts val="800"/>
              </a:spcBef>
              <a:spcAft>
                <a:spcPct val="0"/>
              </a:spcAft>
              <a:buClr>
                <a:srgbClr val="000000"/>
              </a:buClr>
              <a:buSzPct val="100000"/>
              <a:buFont typeface="Wingdings" charset="2"/>
              <a:buChar char="ü"/>
            </a:pPr>
            <a:r>
              <a:rPr lang="en-US" altLang="ro-RO" sz="2000" dirty="0">
                <a:latin typeface="Arial Bold" charset="0"/>
                <a:cs typeface="Arial Bold" charset="0"/>
                <a:sym typeface="Arial Bold" charset="0"/>
              </a:rPr>
              <a:t>Represent 1- 2% of all pancreatic neoplasm   </a:t>
            </a:r>
            <a:r>
              <a:rPr lang="en-US" altLang="ro-RO" sz="2000" baseline="30000" dirty="0">
                <a:latin typeface="Arial Bold" charset="0"/>
                <a:cs typeface="Arial Bold" charset="0"/>
                <a:sym typeface="Arial Bold" charset="0"/>
              </a:rPr>
              <a:t>(1, 2</a:t>
            </a:r>
            <a:r>
              <a:rPr lang="en-US" altLang="ro-RO" sz="2000" baseline="30000" dirty="0" smtClean="0">
                <a:latin typeface="Arial Bold" charset="0"/>
                <a:cs typeface="Arial Bold" charset="0"/>
                <a:sym typeface="Arial Bold" charset="0"/>
              </a:rPr>
              <a:t>)</a:t>
            </a:r>
            <a:endParaRPr lang="en-US" altLang="ro-RO" sz="2000" dirty="0">
              <a:latin typeface="Arial Bold" charset="0"/>
              <a:cs typeface="Arial Bold" charset="0"/>
              <a:sym typeface="Arial Bold" charset="0"/>
            </a:endParaRPr>
          </a:p>
          <a:p>
            <a:pPr indent="-342900" fontAlgn="base">
              <a:spcBef>
                <a:spcPts val="800"/>
              </a:spcBef>
              <a:spcAft>
                <a:spcPct val="0"/>
              </a:spcAft>
              <a:buClr>
                <a:srgbClr val="000000"/>
              </a:buClr>
              <a:buSzPct val="100000"/>
              <a:buFont typeface="Wingdings" charset="2"/>
              <a:buChar char="ü"/>
            </a:pPr>
            <a:r>
              <a:rPr lang="en-US" altLang="ro-RO" sz="2000" dirty="0">
                <a:latin typeface="Arial Bold" charset="0"/>
                <a:cs typeface="Arial Bold" charset="0"/>
                <a:sym typeface="Arial Bold" charset="0"/>
              </a:rPr>
              <a:t>Carry a better prognosis than exocrine pancreatic tumors, but are often    metastatic at diagnosis. </a:t>
            </a:r>
          </a:p>
          <a:p>
            <a:pPr indent="-342900" fontAlgn="base">
              <a:spcBef>
                <a:spcPts val="800"/>
              </a:spcBef>
              <a:spcAft>
                <a:spcPct val="0"/>
              </a:spcAft>
              <a:buClr>
                <a:srgbClr val="000000"/>
              </a:buClr>
              <a:buSzPct val="100000"/>
              <a:buFont typeface="Wingdings" charset="2"/>
              <a:buChar char="ü"/>
            </a:pPr>
            <a:r>
              <a:rPr lang="en-US" altLang="ro-RO" sz="2000" dirty="0">
                <a:latin typeface="Arial Bold" charset="0"/>
                <a:cs typeface="Arial Bold" charset="0"/>
                <a:sym typeface="Arial Bold" charset="0"/>
              </a:rPr>
              <a:t>Nodal or liver metastases are found at presentation in 40- 70% of  PNETs patients.</a:t>
            </a:r>
          </a:p>
          <a:p>
            <a:endParaRPr lang="en-US" dirty="0"/>
          </a:p>
        </p:txBody>
      </p:sp>
      <p:sp>
        <p:nvSpPr>
          <p:cNvPr id="4" name="TextBox 3"/>
          <p:cNvSpPr txBox="1"/>
          <p:nvPr/>
        </p:nvSpPr>
        <p:spPr>
          <a:xfrm>
            <a:off x="304765" y="5972892"/>
            <a:ext cx="8064896" cy="600164"/>
          </a:xfrm>
          <a:prstGeom prst="rect">
            <a:avLst/>
          </a:prstGeom>
          <a:noFill/>
        </p:spPr>
        <p:txBody>
          <a:bodyPr wrap="square" rtlCol="0">
            <a:spAutoFit/>
          </a:bodyPr>
          <a:lstStyle/>
          <a:p>
            <a:r>
              <a:rPr lang="en-US" sz="1100" dirty="0"/>
              <a:t>1. Oberg K, Eriksson B. Endocrine </a:t>
            </a:r>
            <a:r>
              <a:rPr lang="en-US" sz="1100" dirty="0" err="1"/>
              <a:t>tumours</a:t>
            </a:r>
            <a:r>
              <a:rPr lang="en-US" sz="1100" dirty="0"/>
              <a:t> of the pancreas. </a:t>
            </a:r>
            <a:r>
              <a:rPr lang="en-US" sz="1100" dirty="0" smtClean="0"/>
              <a:t>Best </a:t>
            </a:r>
            <a:r>
              <a:rPr lang="en-US" sz="1100" dirty="0" err="1" smtClean="0"/>
              <a:t>Pract</a:t>
            </a:r>
            <a:r>
              <a:rPr lang="en-US" sz="1100" dirty="0" smtClean="0"/>
              <a:t> </a:t>
            </a:r>
            <a:r>
              <a:rPr lang="en-US" sz="1100" dirty="0"/>
              <a:t>Res </a:t>
            </a:r>
            <a:r>
              <a:rPr lang="en-US" sz="1100" dirty="0" err="1"/>
              <a:t>Clin</a:t>
            </a:r>
            <a:r>
              <a:rPr lang="en-US" sz="1100" dirty="0"/>
              <a:t> </a:t>
            </a:r>
            <a:r>
              <a:rPr lang="en-US" sz="1100" dirty="0" err="1"/>
              <a:t>Gastroenterol</a:t>
            </a:r>
            <a:r>
              <a:rPr lang="en-US" sz="1100" dirty="0"/>
              <a:t>. 2005;19:753–81.</a:t>
            </a:r>
          </a:p>
          <a:p>
            <a:r>
              <a:rPr lang="en-US" sz="1100" dirty="0"/>
              <a:t>2. </a:t>
            </a:r>
            <a:r>
              <a:rPr lang="en-US" sz="1100" dirty="0" err="1"/>
              <a:t>Halfdanarson</a:t>
            </a:r>
            <a:r>
              <a:rPr lang="en-US" sz="1100" dirty="0"/>
              <a:t> TR, Rubin J, </a:t>
            </a:r>
            <a:r>
              <a:rPr lang="en-US" sz="1100" dirty="0" err="1"/>
              <a:t>Farnell</a:t>
            </a:r>
            <a:r>
              <a:rPr lang="en-US" sz="1100" dirty="0"/>
              <a:t> MB, Grant CS, Petersen </a:t>
            </a:r>
            <a:r>
              <a:rPr lang="en-US" sz="1100" dirty="0" smtClean="0"/>
              <a:t>GM. Pancreatic </a:t>
            </a:r>
            <a:r>
              <a:rPr lang="en-US" sz="1100" dirty="0"/>
              <a:t>endocrine neoplasms: epidemiology and prognosis </a:t>
            </a:r>
            <a:r>
              <a:rPr lang="en-US" sz="1100" dirty="0" smtClean="0"/>
              <a:t>of pancreatic </a:t>
            </a:r>
            <a:r>
              <a:rPr lang="en-US" sz="1100" dirty="0"/>
              <a:t>endocrine tumors. </a:t>
            </a:r>
            <a:r>
              <a:rPr lang="en-US" sz="1100" dirty="0" err="1"/>
              <a:t>Endocr</a:t>
            </a:r>
            <a:r>
              <a:rPr lang="en-US" sz="1100" dirty="0"/>
              <a:t> </a:t>
            </a:r>
            <a:r>
              <a:rPr lang="en-US" sz="1100" dirty="0" err="1"/>
              <a:t>Relat</a:t>
            </a:r>
            <a:r>
              <a:rPr lang="en-US" sz="1100" dirty="0"/>
              <a:t> Cancer. 2008;15:409–27.</a:t>
            </a:r>
          </a:p>
        </p:txBody>
      </p:sp>
    </p:spTree>
    <p:extLst>
      <p:ext uri="{BB962C8B-B14F-4D97-AF65-F5344CB8AC3E}">
        <p14:creationId xmlns:p14="http://schemas.microsoft.com/office/powerpoint/2010/main" val="3285988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In a patient with metastatic non-functioning pancreatic NET should we resect the primary tumor?</a:t>
            </a:r>
            <a:br>
              <a:rPr lang="en-US" sz="3200" dirty="0" smtClean="0"/>
            </a:br>
            <a:endParaRPr lang="en-US" sz="3200" dirty="0"/>
          </a:p>
        </p:txBody>
      </p:sp>
      <p:sp>
        <p:nvSpPr>
          <p:cNvPr id="3" name="Content Placeholder 2"/>
          <p:cNvSpPr>
            <a:spLocks noGrp="1"/>
          </p:cNvSpPr>
          <p:nvPr>
            <p:ph idx="1"/>
          </p:nvPr>
        </p:nvSpPr>
        <p:spPr/>
        <p:txBody>
          <a:bodyPr/>
          <a:lstStyle/>
          <a:p>
            <a:r>
              <a:rPr lang="en-US" dirty="0" smtClean="0"/>
              <a:t>Resection of both primary tumor and metastases is ideal and offers the best survival </a:t>
            </a:r>
          </a:p>
          <a:p>
            <a:r>
              <a:rPr lang="en-US" dirty="0" smtClean="0"/>
              <a:t>In case of </a:t>
            </a:r>
            <a:r>
              <a:rPr lang="en-US" dirty="0" err="1" smtClean="0"/>
              <a:t>unresectable</a:t>
            </a:r>
            <a:r>
              <a:rPr lang="en-US" dirty="0" smtClean="0"/>
              <a:t> metastases resection of primary tumor seems to offer a survival advantage</a:t>
            </a:r>
          </a:p>
          <a:p>
            <a:r>
              <a:rPr lang="en-US" dirty="0" smtClean="0"/>
              <a:t>In G III tumors a survival advantage seems to exist but decision should be carefully made considering potential morbidity</a:t>
            </a:r>
            <a:endParaRPr lang="en-US" dirty="0"/>
          </a:p>
        </p:txBody>
      </p:sp>
    </p:spTree>
    <p:extLst>
      <p:ext uri="{BB962C8B-B14F-4D97-AF65-F5344CB8AC3E}">
        <p14:creationId xmlns:p14="http://schemas.microsoft.com/office/powerpoint/2010/main" val="1550960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17032"/>
            <a:ext cx="7620000" cy="2683768"/>
          </a:xfrm>
        </p:spPr>
        <p:txBody>
          <a:bodyPr/>
          <a:lstStyle/>
          <a:p>
            <a:pPr marL="114300" indent="0">
              <a:buNone/>
            </a:pPr>
            <a:r>
              <a:rPr lang="en-US" sz="4000" dirty="0" smtClean="0">
                <a:solidFill>
                  <a:schemeClr val="tx2"/>
                </a:solidFill>
                <a:effectLst>
                  <a:outerShdw blurRad="38100" dist="38100" dir="2700000" algn="tl">
                    <a:srgbClr val="000000">
                      <a:alpha val="43137"/>
                    </a:srgbClr>
                  </a:outerShdw>
                </a:effectLst>
              </a:rPr>
              <a:t>Surgery </a:t>
            </a:r>
            <a:r>
              <a:rPr lang="en-US" sz="4000" dirty="0">
                <a:solidFill>
                  <a:schemeClr val="tx2"/>
                </a:solidFill>
                <a:effectLst>
                  <a:outerShdw blurRad="38100" dist="38100" dir="2700000" algn="tl">
                    <a:srgbClr val="000000">
                      <a:alpha val="43137"/>
                    </a:srgbClr>
                  </a:outerShdw>
                </a:effectLst>
              </a:rPr>
              <a:t>in patients with locally advanced/vascular </a:t>
            </a:r>
            <a:r>
              <a:rPr lang="en-US" sz="4000" dirty="0" smtClean="0">
                <a:solidFill>
                  <a:schemeClr val="tx2"/>
                </a:solidFill>
                <a:effectLst>
                  <a:outerShdw blurRad="38100" dist="38100" dir="2700000" algn="tl">
                    <a:srgbClr val="000000">
                      <a:alpha val="43137"/>
                    </a:srgbClr>
                  </a:outerShdw>
                </a:effectLst>
              </a:rPr>
              <a:t>invasive </a:t>
            </a:r>
            <a:r>
              <a:rPr lang="en-US" sz="4000" dirty="0" err="1">
                <a:solidFill>
                  <a:schemeClr val="tx2"/>
                </a:solidFill>
                <a:effectLst>
                  <a:outerShdw blurRad="38100" dist="38100" dir="2700000" algn="tl">
                    <a:srgbClr val="000000">
                      <a:alpha val="43137"/>
                    </a:srgbClr>
                  </a:outerShdw>
                </a:effectLst>
              </a:rPr>
              <a:t>pNETs</a:t>
            </a:r>
            <a:endParaRPr lang="en-US" sz="40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2647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are no systematic studies discussing the role of vascular reconstruction in patients with locally advanced </a:t>
            </a:r>
            <a:r>
              <a:rPr lang="en-US" dirty="0" err="1" smtClean="0"/>
              <a:t>pNETs</a:t>
            </a:r>
            <a:endParaRPr lang="en-US" dirty="0" smtClean="0"/>
          </a:p>
          <a:p>
            <a:r>
              <a:rPr lang="en-US" dirty="0" smtClean="0"/>
              <a:t>There are few reports on this matter, small series or case reports</a:t>
            </a:r>
          </a:p>
          <a:p>
            <a:r>
              <a:rPr lang="en-US" dirty="0" smtClean="0"/>
              <a:t>An even trickier question is whether such resections should be attempted in the presence of liver </a:t>
            </a:r>
            <a:r>
              <a:rPr lang="en-US" dirty="0" err="1" smtClean="0"/>
              <a:t>mets</a:t>
            </a:r>
            <a:endParaRPr lang="en-US" dirty="0"/>
          </a:p>
        </p:txBody>
      </p:sp>
      <p:sp>
        <p:nvSpPr>
          <p:cNvPr id="4" name="Rectangle 3"/>
          <p:cNvSpPr/>
          <p:nvPr/>
        </p:nvSpPr>
        <p:spPr>
          <a:xfrm>
            <a:off x="251520" y="404664"/>
            <a:ext cx="8352928" cy="1200329"/>
          </a:xfrm>
          <a:prstGeom prst="rect">
            <a:avLst/>
          </a:prstGeom>
        </p:spPr>
        <p:txBody>
          <a:bodyPr wrap="square">
            <a:spAutoFit/>
          </a:bodyPr>
          <a:lstStyle/>
          <a:p>
            <a:pPr algn="ctr"/>
            <a:r>
              <a:rPr lang="en-US" sz="2400" dirty="0" smtClean="0"/>
              <a:t>Should we perform surgery in patients with locally advanced/vascular invasion </a:t>
            </a:r>
            <a:r>
              <a:rPr lang="en-US" sz="2400" dirty="0" err="1" smtClean="0"/>
              <a:t>pNETs</a:t>
            </a:r>
            <a:r>
              <a:rPr lang="en-US" sz="2400" dirty="0" smtClean="0"/>
              <a:t>?</a:t>
            </a:r>
          </a:p>
          <a:p>
            <a:pPr algn="ctr"/>
            <a:endParaRPr lang="en-US" sz="2400" dirty="0"/>
          </a:p>
        </p:txBody>
      </p:sp>
    </p:spTree>
    <p:extLst>
      <p:ext uri="{BB962C8B-B14F-4D97-AF65-F5344CB8AC3E}">
        <p14:creationId xmlns:p14="http://schemas.microsoft.com/office/powerpoint/2010/main" val="2324825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2520" cy="1143000"/>
          </a:xfrm>
        </p:spPr>
        <p:txBody>
          <a:bodyPr>
            <a:normAutofit/>
          </a:bodyPr>
          <a:lstStyle/>
          <a:p>
            <a:r>
              <a:rPr lang="en-US" sz="3200" dirty="0" smtClean="0"/>
              <a:t>Should we perform surgery in patients with locally advanced/vascular invasion </a:t>
            </a:r>
            <a:r>
              <a:rPr lang="en-US" sz="3200" dirty="0" err="1" smtClean="0"/>
              <a:t>pNETs</a:t>
            </a:r>
            <a:r>
              <a:rPr lang="en-US" sz="3200" dirty="0" smtClean="0"/>
              <a:t>?</a:t>
            </a:r>
            <a:endParaRPr lang="en-US"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682059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573016"/>
            <a:ext cx="74771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601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5" y="2276872"/>
            <a:ext cx="8229600" cy="4525963"/>
          </a:xfrm>
        </p:spPr>
        <p:txBody>
          <a:bodyPr/>
          <a:lstStyle/>
          <a:p>
            <a:r>
              <a:rPr lang="en-US" dirty="0" smtClean="0"/>
              <a:t>Seven patients with vascular resections from April 2007 to July 2012</a:t>
            </a:r>
          </a:p>
          <a:p>
            <a:r>
              <a:rPr lang="en-US" dirty="0" smtClean="0"/>
              <a:t>In the same period 57 patients underwent pancreatic resection with vascular reconstruction for pancreatic adenocarcinoma</a:t>
            </a:r>
          </a:p>
          <a:p>
            <a:r>
              <a:rPr lang="en-US" dirty="0" smtClean="0"/>
              <a:t>Inclusion </a:t>
            </a:r>
            <a:r>
              <a:rPr lang="en-US" dirty="0" err="1" smtClean="0"/>
              <a:t>criterium</a:t>
            </a:r>
            <a:r>
              <a:rPr lang="en-US" dirty="0" smtClean="0"/>
              <a:t>: Ki67&lt;20%</a:t>
            </a:r>
          </a:p>
          <a:p>
            <a:r>
              <a:rPr lang="en-US" dirty="0" smtClean="0"/>
              <a:t>Four patients had liver </a:t>
            </a:r>
            <a:r>
              <a:rPr lang="en-US" dirty="0" err="1" smtClean="0"/>
              <a:t>mets</a:t>
            </a:r>
            <a:r>
              <a:rPr lang="en-US" dirty="0" smtClean="0"/>
              <a:t> at time of surgery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758"/>
            <a:ext cx="6192972" cy="241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64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52" y="2852936"/>
            <a:ext cx="8215563" cy="374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682059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755576" y="4365104"/>
            <a:ext cx="50405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55576" y="5445224"/>
            <a:ext cx="50405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5576" y="4615340"/>
            <a:ext cx="90848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763688" y="4615340"/>
            <a:ext cx="504056" cy="21602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778089" y="5229200"/>
            <a:ext cx="504056" cy="21602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778089" y="5587415"/>
            <a:ext cx="504056" cy="21602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03848" y="4603406"/>
            <a:ext cx="445789" cy="227958"/>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03848" y="4883664"/>
            <a:ext cx="1004785" cy="374813"/>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133353" y="5587415"/>
            <a:ext cx="445789" cy="227958"/>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222899" y="4206315"/>
            <a:ext cx="1429221" cy="16090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380312" y="4397017"/>
            <a:ext cx="445789" cy="22795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314270" y="5217266"/>
            <a:ext cx="445789" cy="22795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380312" y="4883664"/>
            <a:ext cx="445789" cy="22795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380311" y="5587415"/>
            <a:ext cx="445789" cy="227958"/>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913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4876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2234990"/>
            <a:ext cx="5616624" cy="369332"/>
          </a:xfrm>
          <a:prstGeom prst="rect">
            <a:avLst/>
          </a:prstGeom>
          <a:noFill/>
        </p:spPr>
        <p:txBody>
          <a:bodyPr wrap="square" rtlCol="0">
            <a:spAutoFit/>
          </a:bodyPr>
          <a:lstStyle/>
          <a:p>
            <a:r>
              <a:rPr lang="en-US" dirty="0" smtClean="0"/>
              <a:t>Is vascular resection safe?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293" y="2780928"/>
            <a:ext cx="8837737" cy="387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944773" y="4149080"/>
            <a:ext cx="353922" cy="216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44773" y="4409492"/>
            <a:ext cx="353922" cy="216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44773" y="4941168"/>
            <a:ext cx="353922" cy="216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58954" y="5157192"/>
            <a:ext cx="353922" cy="216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691681" y="4579997"/>
            <a:ext cx="1296144" cy="3611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717779" y="3399683"/>
            <a:ext cx="1296144" cy="3611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013923" y="4399411"/>
            <a:ext cx="910005" cy="75778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092280" y="3355295"/>
            <a:ext cx="792088" cy="2233945"/>
          </a:xfrm>
          <a:prstGeom prst="round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036768" y="3390447"/>
            <a:ext cx="792088" cy="2233945"/>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789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8229600" cy="831303"/>
          </a:xfrm>
        </p:spPr>
        <p:txBody>
          <a:bodyPr>
            <a:normAutofit/>
          </a:bodyPr>
          <a:lstStyle/>
          <a:p>
            <a:pPr marL="0" indent="0">
              <a:buNone/>
            </a:pPr>
            <a:r>
              <a:rPr lang="en-US" sz="2800" dirty="0" smtClean="0"/>
              <a:t>Does vascular resection bring survival benefit?</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876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492896"/>
            <a:ext cx="8208849"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2987824" y="3804916"/>
            <a:ext cx="792088" cy="398593"/>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87824" y="4797152"/>
            <a:ext cx="792088" cy="398593"/>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987824" y="5445224"/>
            <a:ext cx="792088" cy="398593"/>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779912" y="4149080"/>
            <a:ext cx="792088" cy="1694737"/>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516216" y="3501008"/>
            <a:ext cx="720080" cy="373968"/>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516216" y="4149079"/>
            <a:ext cx="792088" cy="526369"/>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23179" y="3501008"/>
            <a:ext cx="792088" cy="30390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23179" y="4108355"/>
            <a:ext cx="792088" cy="30390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313714" y="5158003"/>
            <a:ext cx="792088" cy="30390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381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093640"/>
            <a:ext cx="8229600" cy="4143671"/>
          </a:xfrm>
        </p:spPr>
        <p:txBody>
          <a:bodyPr>
            <a:normAutofit/>
          </a:bodyPr>
          <a:lstStyle/>
          <a:p>
            <a:r>
              <a:rPr lang="en-US" dirty="0" smtClean="0"/>
              <a:t>Complex surgery was safe with low morbidity and no mortality</a:t>
            </a:r>
          </a:p>
          <a:p>
            <a:r>
              <a:rPr lang="en-US" dirty="0" smtClean="0"/>
              <a:t>None of the patients developed pancreatic fistula</a:t>
            </a:r>
          </a:p>
          <a:p>
            <a:r>
              <a:rPr lang="en-US" dirty="0" smtClean="0"/>
              <a:t>All four patients with liver </a:t>
            </a:r>
            <a:r>
              <a:rPr lang="en-US" dirty="0" err="1" smtClean="0"/>
              <a:t>mets</a:t>
            </a:r>
            <a:r>
              <a:rPr lang="en-US" dirty="0" smtClean="0"/>
              <a:t> at time of surgery developed recurrence regardless whether liver resection was performed or not</a:t>
            </a:r>
          </a:p>
          <a:p>
            <a:r>
              <a:rPr lang="en-US" dirty="0" smtClean="0"/>
              <a:t>None of the other patients developed recurrence during the study time</a:t>
            </a:r>
          </a:p>
          <a:p>
            <a:r>
              <a:rPr lang="en-US" dirty="0" smtClean="0"/>
              <a:t>An acceptable survival was obtained even for patients with R2 (liver </a:t>
            </a:r>
            <a:r>
              <a:rPr lang="en-US" dirty="0" err="1" smtClean="0"/>
              <a:t>mets</a:t>
            </a:r>
            <a:r>
              <a:rPr lang="en-US" dirty="0" smtClean="0"/>
              <a:t> not resected) resection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876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685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684" y="6152"/>
            <a:ext cx="8229600" cy="1143000"/>
          </a:xfrm>
        </p:spPr>
        <p:txBody>
          <a:bodyPr>
            <a:normAutofit fontScale="90000"/>
          </a:bodyPr>
          <a:lstStyle/>
          <a:p>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smtClean="0"/>
              <a:t>Should we perform surgery in patients with locally advanced/vascular invasion </a:t>
            </a:r>
            <a:r>
              <a:rPr lang="en-US" sz="2700" dirty="0" err="1" smtClean="0"/>
              <a:t>pNETs</a:t>
            </a:r>
            <a:r>
              <a:rPr lang="en-US" sz="2700" dirty="0" smtClean="0"/>
              <a:t>?</a:t>
            </a:r>
            <a:br>
              <a:rPr lang="en-US" sz="2700" dirty="0" smtClean="0"/>
            </a:br>
            <a:r>
              <a:rPr lang="en-US" dirty="0" smtClean="0"/>
              <a:t/>
            </a:r>
            <a:br>
              <a:rPr lang="en-US" dirty="0" smtClean="0"/>
            </a:b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980728"/>
            <a:ext cx="7395645"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72816"/>
            <a:ext cx="767715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860032" y="4653136"/>
            <a:ext cx="5760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0220" y="4509120"/>
            <a:ext cx="29986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588224" y="3429000"/>
            <a:ext cx="1584176"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588224" y="5301208"/>
            <a:ext cx="1584176" cy="11388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963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3" name="Content Placeholder 2"/>
          <p:cNvSpPr>
            <a:spLocks noGrp="1"/>
          </p:cNvSpPr>
          <p:nvPr>
            <p:ph idx="1"/>
          </p:nvPr>
        </p:nvSpPr>
        <p:spPr>
          <a:xfrm>
            <a:off x="457200" y="1600200"/>
            <a:ext cx="7620000" cy="388640"/>
          </a:xfrm>
        </p:spPr>
        <p:txBody>
          <a:bodyPr>
            <a:noAutofit/>
          </a:bodyPr>
          <a:lstStyle/>
          <a:p>
            <a:pPr marL="114300" indent="0" algn="ctr">
              <a:buNone/>
            </a:pPr>
            <a:r>
              <a:rPr lang="en-US" sz="2800" dirty="0" err="1" smtClean="0"/>
              <a:t>pNETs</a:t>
            </a:r>
            <a:endParaRPr lang="en-US" sz="2800" dirty="0"/>
          </a:p>
        </p:txBody>
      </p:sp>
      <p:cxnSp>
        <p:nvCxnSpPr>
          <p:cNvPr id="5" name="Straight Arrow Connector 4"/>
          <p:cNvCxnSpPr>
            <a:stCxn id="3" idx="2"/>
            <a:endCxn id="11" idx="0"/>
          </p:cNvCxnSpPr>
          <p:nvPr/>
        </p:nvCxnSpPr>
        <p:spPr>
          <a:xfrm flipH="1">
            <a:off x="1907704" y="1988840"/>
            <a:ext cx="235949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3" idx="2"/>
          </p:cNvCxnSpPr>
          <p:nvPr/>
        </p:nvCxnSpPr>
        <p:spPr>
          <a:xfrm>
            <a:off x="4267200" y="1988840"/>
            <a:ext cx="246504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9552" y="2852936"/>
            <a:ext cx="2736304" cy="2862322"/>
          </a:xfrm>
          <a:prstGeom prst="rect">
            <a:avLst/>
          </a:prstGeom>
          <a:noFill/>
        </p:spPr>
        <p:txBody>
          <a:bodyPr wrap="square" rtlCol="0">
            <a:spAutoFit/>
          </a:bodyPr>
          <a:lstStyle/>
          <a:p>
            <a:pPr algn="ctr"/>
            <a:r>
              <a:rPr lang="en-US" dirty="0" smtClean="0"/>
              <a:t>Functional</a:t>
            </a:r>
          </a:p>
          <a:p>
            <a:endParaRPr lang="en-US" dirty="0"/>
          </a:p>
          <a:p>
            <a:r>
              <a:rPr lang="en-US" dirty="0"/>
              <a:t>P</a:t>
            </a:r>
            <a:r>
              <a:rPr lang="en-US" dirty="0" smtClean="0"/>
              <a:t>roduce hormones such as insulin, glucagon, gastrin, vasoactive intestinal peptide, </a:t>
            </a:r>
            <a:r>
              <a:rPr lang="en-US" dirty="0" err="1" smtClean="0"/>
              <a:t>somatostatin</a:t>
            </a:r>
            <a:endParaRPr lang="en-US" dirty="0" smtClean="0"/>
          </a:p>
          <a:p>
            <a:endParaRPr lang="en-US" dirty="0"/>
          </a:p>
          <a:p>
            <a:r>
              <a:rPr lang="en-US" dirty="0" smtClean="0"/>
              <a:t>The two most common types include </a:t>
            </a:r>
            <a:r>
              <a:rPr lang="en-US" dirty="0" err="1" smtClean="0"/>
              <a:t>insulinomas</a:t>
            </a:r>
            <a:r>
              <a:rPr lang="en-US" dirty="0" smtClean="0"/>
              <a:t> and </a:t>
            </a:r>
            <a:r>
              <a:rPr lang="en-US" dirty="0" err="1" smtClean="0"/>
              <a:t>gastrinomas</a:t>
            </a:r>
            <a:endParaRPr lang="en-US" dirty="0"/>
          </a:p>
        </p:txBody>
      </p:sp>
      <p:sp>
        <p:nvSpPr>
          <p:cNvPr id="12" name="TextBox 11"/>
          <p:cNvSpPr txBox="1"/>
          <p:nvPr/>
        </p:nvSpPr>
        <p:spPr>
          <a:xfrm>
            <a:off x="5724128" y="2934922"/>
            <a:ext cx="2952328" cy="3970318"/>
          </a:xfrm>
          <a:prstGeom prst="rect">
            <a:avLst/>
          </a:prstGeom>
          <a:noFill/>
        </p:spPr>
        <p:txBody>
          <a:bodyPr wrap="square" rtlCol="0">
            <a:spAutoFit/>
          </a:bodyPr>
          <a:lstStyle/>
          <a:p>
            <a:r>
              <a:rPr lang="en-US" dirty="0" smtClean="0"/>
              <a:t>Non-functional</a:t>
            </a:r>
          </a:p>
          <a:p>
            <a:endParaRPr lang="en-US" dirty="0"/>
          </a:p>
          <a:p>
            <a:r>
              <a:rPr lang="en-US" dirty="0" smtClean="0"/>
              <a:t>Are detected incidentally during abdominal imaging performed for other reasons </a:t>
            </a:r>
          </a:p>
          <a:p>
            <a:r>
              <a:rPr lang="en-US" dirty="0" smtClean="0"/>
              <a:t>More common in patients with MEN1 syndrome</a:t>
            </a:r>
          </a:p>
          <a:p>
            <a:r>
              <a:rPr lang="en-US" dirty="0" smtClean="0"/>
              <a:t>May actually produce multiple hormones and peptides such as </a:t>
            </a:r>
            <a:r>
              <a:rPr lang="en-US" dirty="0" err="1" smtClean="0"/>
              <a:t>neurotensin</a:t>
            </a:r>
            <a:r>
              <a:rPr lang="en-US" dirty="0" smtClean="0"/>
              <a:t>, pancreatic polypeptide, </a:t>
            </a:r>
            <a:r>
              <a:rPr lang="en-US" dirty="0" err="1" smtClean="0"/>
              <a:t>chromogranine</a:t>
            </a:r>
            <a:r>
              <a:rPr lang="en-US" dirty="0" smtClean="0"/>
              <a:t> A and neuron-specific </a:t>
            </a:r>
            <a:r>
              <a:rPr lang="en-US" smtClean="0"/>
              <a:t>enolase </a:t>
            </a:r>
            <a:endParaRPr lang="en-US" dirty="0"/>
          </a:p>
        </p:txBody>
      </p:sp>
    </p:spTree>
    <p:extLst>
      <p:ext uri="{BB962C8B-B14F-4D97-AF65-F5344CB8AC3E}">
        <p14:creationId xmlns:p14="http://schemas.microsoft.com/office/powerpoint/2010/main" val="162750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Should we perform surgery in patients with locally advanced/vascular invasion </a:t>
            </a:r>
            <a:r>
              <a:rPr lang="en-US" sz="3100" dirty="0" err="1" smtClean="0"/>
              <a:t>pNETs</a:t>
            </a:r>
            <a:r>
              <a:rPr lang="en-US" sz="3100" dirty="0" smtClean="0"/>
              <a:t>?</a:t>
            </a:r>
            <a:r>
              <a:rPr lang="en-US" dirty="0" smtClean="0"/>
              <a:t/>
            </a:r>
            <a:br>
              <a:rPr lang="en-US" dirty="0" smtClean="0"/>
            </a:br>
            <a:r>
              <a:rPr lang="en-US" dirty="0" smtClean="0"/>
              <a:t/>
            </a:r>
            <a:br>
              <a:rPr lang="en-US" dirty="0" smtClean="0"/>
            </a:b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856985" cy="77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3" y="1988840"/>
            <a:ext cx="871695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6732240" y="3429000"/>
            <a:ext cx="11521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50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Should we perform surgery in patients with locally advanced/vascular invasion </a:t>
            </a:r>
            <a:r>
              <a:rPr lang="en-US" sz="3600" dirty="0" err="1" smtClean="0"/>
              <a:t>pNETs</a:t>
            </a:r>
            <a:r>
              <a:rPr lang="en-US" sz="3600" dirty="0" smtClean="0"/>
              <a:t>?</a:t>
            </a:r>
            <a:r>
              <a:rPr lang="en-US" dirty="0" smtClean="0"/>
              <a:t/>
            </a:r>
            <a:br>
              <a:rPr lang="en-US" dirty="0" smtClean="0"/>
            </a:b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10" y="2276870"/>
            <a:ext cx="8472907" cy="416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15" y="1410170"/>
            <a:ext cx="8856985" cy="77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732240" y="2266931"/>
            <a:ext cx="1944216"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32240" y="3861048"/>
            <a:ext cx="1944216" cy="18722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0505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Should we perform surgery in patients with locally advanced/vascular invasion </a:t>
            </a:r>
            <a:r>
              <a:rPr lang="en-US" sz="3200" dirty="0" err="1" smtClean="0"/>
              <a:t>pNETs</a:t>
            </a:r>
            <a:r>
              <a:rPr lang="en-US" sz="3200" dirty="0" smtClean="0"/>
              <a:t>?</a:t>
            </a:r>
            <a:endParaRPr 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15" y="1410170"/>
            <a:ext cx="8856985" cy="77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33" y="2186297"/>
            <a:ext cx="8773836" cy="412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6948264" y="2186297"/>
            <a:ext cx="158417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876256" y="4869159"/>
            <a:ext cx="2088232" cy="14460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7134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pNETs</a:t>
            </a:r>
            <a:r>
              <a:rPr lang="en-US" dirty="0" smtClean="0"/>
              <a:t> are rare tumors and published material on this particular matter is scarce</a:t>
            </a:r>
          </a:p>
          <a:p>
            <a:r>
              <a:rPr lang="en-US" dirty="0" smtClean="0"/>
              <a:t>Case reports/ small series represent an observational study that reports on data from a subject group without a comparison population and represents level IV evidence</a:t>
            </a:r>
          </a:p>
          <a:p>
            <a:r>
              <a:rPr lang="en-US" dirty="0" smtClean="0"/>
              <a:t>However case reports and case series are often the first data alerting to new treatment opportunity</a:t>
            </a:r>
          </a:p>
          <a:p>
            <a:r>
              <a:rPr lang="en-US" dirty="0" smtClean="0"/>
              <a:t>According to available data aggressive surgery for locally invasive </a:t>
            </a:r>
            <a:r>
              <a:rPr lang="en-US" dirty="0" err="1" smtClean="0"/>
              <a:t>pNETs</a:t>
            </a:r>
            <a:r>
              <a:rPr lang="en-US" dirty="0" smtClean="0"/>
              <a:t> is safe and may bring survival benefit.</a:t>
            </a:r>
          </a:p>
          <a:p>
            <a:pPr marL="0" indent="0">
              <a:buNone/>
            </a:pPr>
            <a:endParaRPr lang="en-US" dirty="0"/>
          </a:p>
        </p:txBody>
      </p:sp>
      <p:sp>
        <p:nvSpPr>
          <p:cNvPr id="4" name="Rectangle 3"/>
          <p:cNvSpPr/>
          <p:nvPr/>
        </p:nvSpPr>
        <p:spPr>
          <a:xfrm>
            <a:off x="251520" y="476672"/>
            <a:ext cx="8748464" cy="1077218"/>
          </a:xfrm>
          <a:prstGeom prst="rect">
            <a:avLst/>
          </a:prstGeom>
        </p:spPr>
        <p:txBody>
          <a:bodyPr wrap="square">
            <a:spAutoFit/>
          </a:bodyPr>
          <a:lstStyle/>
          <a:p>
            <a:pPr algn="ctr"/>
            <a:r>
              <a:rPr lang="en-US" sz="3200" dirty="0" smtClean="0"/>
              <a:t>Should we perform surgery in patients with locally advanced/vascular invasion </a:t>
            </a:r>
            <a:r>
              <a:rPr lang="en-US" sz="3200" dirty="0" err="1" smtClean="0"/>
              <a:t>pNETs</a:t>
            </a:r>
            <a:r>
              <a:rPr lang="en-US" sz="3200" dirty="0" smtClean="0"/>
              <a:t>?</a:t>
            </a:r>
            <a:endParaRPr lang="en-US" sz="3200" dirty="0"/>
          </a:p>
        </p:txBody>
      </p:sp>
    </p:spTree>
    <p:extLst>
      <p:ext uri="{BB962C8B-B14F-4D97-AF65-F5344CB8AC3E}">
        <p14:creationId xmlns:p14="http://schemas.microsoft.com/office/powerpoint/2010/main" val="3144590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Hepatic resection in </a:t>
            </a:r>
            <a:r>
              <a:rPr lang="en-US" sz="5400" dirty="0" err="1" smtClean="0"/>
              <a:t>pNET</a:t>
            </a:r>
            <a:endParaRPr lang="en-US" sz="5400" dirty="0"/>
          </a:p>
        </p:txBody>
      </p:sp>
    </p:spTree>
    <p:extLst>
      <p:ext uri="{BB962C8B-B14F-4D97-AF65-F5344CB8AC3E}">
        <p14:creationId xmlns:p14="http://schemas.microsoft.com/office/powerpoint/2010/main" val="3781427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Hepatic resection for synchronous liver metastases from </a:t>
            </a:r>
            <a:r>
              <a:rPr lang="en-US" dirty="0" err="1" smtClean="0"/>
              <a:t>pNET</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Simultaneous resection of both primary tumor and hepatic metastases can be performed in selected patients with acceptable rates of postoperative morbidity and mortality</a:t>
            </a:r>
          </a:p>
          <a:p>
            <a:r>
              <a:rPr lang="en-US" dirty="0" smtClean="0"/>
              <a:t>Unfortunately, this is feasible in less than 20% of cases due to the high number of patients presented multiple, </a:t>
            </a:r>
            <a:r>
              <a:rPr lang="en-US" dirty="0" err="1" smtClean="0"/>
              <a:t>bilobar</a:t>
            </a:r>
            <a:r>
              <a:rPr lang="en-US" dirty="0" smtClean="0"/>
              <a:t> metastases</a:t>
            </a:r>
          </a:p>
          <a:p>
            <a:r>
              <a:rPr lang="en-US" dirty="0" smtClean="0"/>
              <a:t>When achievable, the 5-year survival rate is 73% (1)</a:t>
            </a:r>
          </a:p>
          <a:p>
            <a:endParaRPr lang="en-US" dirty="0" smtClean="0"/>
          </a:p>
          <a:p>
            <a:pPr marL="0" indent="0">
              <a:buNone/>
            </a:pPr>
            <a:r>
              <a:rPr lang="en-US" sz="1600" dirty="0" smtClean="0"/>
              <a:t>(</a:t>
            </a:r>
            <a:r>
              <a:rPr lang="en-US" sz="1600" dirty="0"/>
              <a:t>1) Pamela J. </a:t>
            </a:r>
            <a:r>
              <a:rPr lang="en-US" sz="1600" dirty="0" err="1"/>
              <a:t>Hodul</a:t>
            </a:r>
            <a:r>
              <a:rPr lang="en-US" sz="1600" dirty="0"/>
              <a:t>, MD, Jonathan R. </a:t>
            </a:r>
            <a:r>
              <a:rPr lang="en-US" sz="1600" dirty="0" err="1"/>
              <a:t>Strosberg</a:t>
            </a:r>
            <a:r>
              <a:rPr lang="en-US" sz="1600" dirty="0"/>
              <a:t>, MD, and Larry K. </a:t>
            </a:r>
            <a:r>
              <a:rPr lang="en-US" sz="1600" dirty="0" err="1"/>
              <a:t>Kvols</a:t>
            </a:r>
            <a:r>
              <a:rPr lang="en-US" sz="1600" dirty="0"/>
              <a:t>, </a:t>
            </a:r>
            <a:r>
              <a:rPr lang="en-US" sz="1600" dirty="0" err="1"/>
              <a:t>MDAggressive</a:t>
            </a:r>
            <a:r>
              <a:rPr lang="en-US" sz="1600" dirty="0"/>
              <a:t> Surgical Resection in the Management of Pancreatic Neuroendocrine Tumors: When Is It Indicated?</a:t>
            </a:r>
          </a:p>
        </p:txBody>
      </p:sp>
    </p:spTree>
    <p:extLst>
      <p:ext uri="{BB962C8B-B14F-4D97-AF65-F5344CB8AC3E}">
        <p14:creationId xmlns:p14="http://schemas.microsoft.com/office/powerpoint/2010/main" val="3201821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7715200" cy="3633267"/>
          </a:xfrm>
        </p:spPr>
        <p:txBody>
          <a:bodyPr>
            <a:normAutofit/>
          </a:bodyPr>
          <a:lstStyle/>
          <a:p>
            <a:pPr marL="0" indent="0">
              <a:buNone/>
            </a:pPr>
            <a:r>
              <a:rPr lang="en-US" dirty="0" smtClean="0"/>
              <a:t>When should a liver resection be done?</a:t>
            </a:r>
          </a:p>
          <a:p>
            <a:r>
              <a:rPr lang="en-US" dirty="0" smtClean="0"/>
              <a:t>Grade 1or 2 tumors</a:t>
            </a:r>
          </a:p>
          <a:p>
            <a:r>
              <a:rPr lang="en-US" dirty="0" smtClean="0"/>
              <a:t>When no evidence of non-</a:t>
            </a:r>
            <a:r>
              <a:rPr lang="en-US" dirty="0" err="1" smtClean="0"/>
              <a:t>resectable</a:t>
            </a:r>
            <a:r>
              <a:rPr lang="en-US" dirty="0" smtClean="0"/>
              <a:t> </a:t>
            </a:r>
            <a:r>
              <a:rPr lang="en-US" dirty="0" err="1" smtClean="0"/>
              <a:t>extrahepatic</a:t>
            </a:r>
            <a:r>
              <a:rPr lang="en-US" dirty="0" smtClean="0"/>
              <a:t> disease exists</a:t>
            </a:r>
          </a:p>
          <a:p>
            <a:r>
              <a:rPr lang="en-US" dirty="0" smtClean="0"/>
              <a:t>R0 or R1 resection with an anticipated liver remnant of at least 30%</a:t>
            </a:r>
          </a:p>
          <a:p>
            <a:r>
              <a:rPr lang="en-US" dirty="0" smtClean="0"/>
              <a:t>No evidence of carcinoid heart disease exists</a:t>
            </a:r>
          </a:p>
          <a:p>
            <a:r>
              <a:rPr lang="en-US" dirty="0" smtClean="0"/>
              <a:t>Access to hepatic surgery center is possible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54" y="19731"/>
            <a:ext cx="66103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5589240"/>
            <a:ext cx="4688918" cy="10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748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882"/>
            <a:ext cx="6048672" cy="239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14" y="2397620"/>
            <a:ext cx="1020819" cy="452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934" y="2397620"/>
            <a:ext cx="2426193" cy="446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195736" y="2564904"/>
            <a:ext cx="504056" cy="4293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128" y="2397620"/>
            <a:ext cx="706942" cy="452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7506" y="2397619"/>
            <a:ext cx="3768990" cy="447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8028384" y="2564904"/>
            <a:ext cx="504056" cy="4293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194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48"/>
            <a:ext cx="8964488" cy="1143000"/>
          </a:xfrm>
        </p:spPr>
        <p:txBody>
          <a:bodyPr>
            <a:normAutofit/>
          </a:bodyPr>
          <a:lstStyle/>
          <a:p>
            <a:r>
              <a:rPr lang="en-US" sz="2400" dirty="0"/>
              <a:t>Hepatic resection for synchronous liver metastases from </a:t>
            </a:r>
            <a:r>
              <a:rPr lang="en-US" sz="2400" dirty="0" err="1"/>
              <a:t>pNET</a:t>
            </a:r>
            <a:endParaRPr lang="en-US"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925091"/>
            <a:ext cx="60674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77887"/>
            <a:ext cx="6396203"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3546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Hepatic resection for synchronous liver metastases from </a:t>
            </a:r>
            <a:r>
              <a:rPr lang="en-US" sz="2400" dirty="0" err="1"/>
              <a:t>pNET</a:t>
            </a: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44767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429000"/>
            <a:ext cx="6873843" cy="231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614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pic>
        <p:nvPicPr>
          <p:cNvPr id="4" name="Picture 1"/>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05551"/>
            <a:ext cx="7620000" cy="398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495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8840"/>
            <a:ext cx="8291264" cy="2880319"/>
          </a:xfrm>
        </p:spPr>
        <p:txBody>
          <a:bodyPr>
            <a:normAutofit lnSpcReduction="10000"/>
          </a:bodyPr>
          <a:lstStyle/>
          <a:p>
            <a:r>
              <a:rPr lang="en-US" dirty="0" smtClean="0"/>
              <a:t>31 patients with synchronous liver-only metastases from </a:t>
            </a:r>
            <a:r>
              <a:rPr lang="en-US" dirty="0" err="1" smtClean="0"/>
              <a:t>pNET</a:t>
            </a:r>
            <a:r>
              <a:rPr lang="en-US" dirty="0" smtClean="0"/>
              <a:t> underwent resection with curative intent (resection of both the primary tumor and liver metastases) at The John Hopkins Hospital between 1988-2003</a:t>
            </a:r>
          </a:p>
          <a:p>
            <a:endParaRPr lang="en-US" dirty="0" smtClean="0"/>
          </a:p>
          <a:p>
            <a:r>
              <a:rPr lang="en-US" dirty="0"/>
              <a:t>The outcomes of the 31 patients were compared to those of five cases who were diagnosed with </a:t>
            </a:r>
            <a:r>
              <a:rPr lang="en-US" dirty="0" err="1"/>
              <a:t>unresectable</a:t>
            </a:r>
            <a:r>
              <a:rPr lang="en-US" dirty="0"/>
              <a:t> liver metastases who were submitted to palliative pancreatic resection only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39" y="188640"/>
            <a:ext cx="44767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328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39" y="188640"/>
            <a:ext cx="44767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87427"/>
            <a:ext cx="353509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283" y="2319289"/>
            <a:ext cx="3456384" cy="260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78016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39" y="188640"/>
            <a:ext cx="44767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56" y="2409210"/>
            <a:ext cx="3842536" cy="318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754" y="2441426"/>
            <a:ext cx="3695767" cy="314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881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492896"/>
            <a:ext cx="5267325"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39" y="188640"/>
            <a:ext cx="44767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3017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4016"/>
            <a:ext cx="5269591"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3501008"/>
            <a:ext cx="627697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4954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25887"/>
            <a:ext cx="657225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497" y="3462266"/>
            <a:ext cx="65627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65" y="188640"/>
            <a:ext cx="4324790"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442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65" y="188640"/>
            <a:ext cx="4324790"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633" y="1859767"/>
            <a:ext cx="54864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420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Hepatic resection for synchronous liver metastases from </a:t>
            </a:r>
            <a:r>
              <a:rPr lang="en-US" dirty="0" err="1"/>
              <a:t>pNET</a:t>
            </a:r>
            <a:endParaRPr lang="en-US" b="1" dirty="0"/>
          </a:p>
        </p:txBody>
      </p:sp>
      <p:sp>
        <p:nvSpPr>
          <p:cNvPr id="3" name="Content Placeholder 2"/>
          <p:cNvSpPr>
            <a:spLocks noGrp="1"/>
          </p:cNvSpPr>
          <p:nvPr>
            <p:ph idx="1"/>
          </p:nvPr>
        </p:nvSpPr>
        <p:spPr/>
        <p:txBody>
          <a:bodyPr>
            <a:normAutofit/>
          </a:bodyPr>
          <a:lstStyle/>
          <a:p>
            <a:r>
              <a:rPr lang="en-US" dirty="0" smtClean="0"/>
              <a:t>Sarmiento et al conducted a study on 23 patients submitted to concurrent pancreatic and metastatic liver resection</a:t>
            </a:r>
          </a:p>
          <a:p>
            <a:r>
              <a:rPr lang="en-US" dirty="0" smtClean="0"/>
              <a:t>In all cases distal </a:t>
            </a:r>
            <a:r>
              <a:rPr lang="en-US" dirty="0" err="1" smtClean="0"/>
              <a:t>pancreatectomy</a:t>
            </a:r>
            <a:r>
              <a:rPr lang="en-US" dirty="0" smtClean="0"/>
              <a:t> was performed</a:t>
            </a:r>
          </a:p>
          <a:p>
            <a:r>
              <a:rPr lang="en-US" dirty="0" smtClean="0"/>
              <a:t>Six major </a:t>
            </a:r>
            <a:r>
              <a:rPr lang="en-US" dirty="0" err="1" smtClean="0"/>
              <a:t>hepatectomies</a:t>
            </a:r>
            <a:r>
              <a:rPr lang="en-US" dirty="0" smtClean="0"/>
              <a:t> (&gt;3 segments) and 17 minor </a:t>
            </a:r>
            <a:r>
              <a:rPr lang="en-US" dirty="0" err="1" smtClean="0"/>
              <a:t>hepatectomies</a:t>
            </a:r>
            <a:r>
              <a:rPr lang="en-US" dirty="0" smtClean="0"/>
              <a:t> (&lt;3 segments) were associated</a:t>
            </a:r>
          </a:p>
          <a:p>
            <a:r>
              <a:rPr lang="en-US" dirty="0" smtClean="0"/>
              <a:t>Complete gross resection (&gt;90%) was achieved in 14 patients</a:t>
            </a:r>
          </a:p>
          <a:p>
            <a:r>
              <a:rPr lang="en-US" dirty="0" smtClean="0"/>
              <a:t>No postoperative death was reported</a:t>
            </a:r>
          </a:p>
          <a:p>
            <a:r>
              <a:rPr lang="en-US" dirty="0" smtClean="0"/>
              <a:t>Morbidity rate was 18%</a:t>
            </a:r>
          </a:p>
          <a:p>
            <a:r>
              <a:rPr lang="en-US" dirty="0" smtClean="0"/>
              <a:t>5-year progression free survival was 5%</a:t>
            </a:r>
          </a:p>
          <a:p>
            <a:r>
              <a:rPr lang="en-US" dirty="0" smtClean="0"/>
              <a:t>5-year symptom free survival was 24%</a:t>
            </a:r>
          </a:p>
          <a:p>
            <a:r>
              <a:rPr lang="en-US" dirty="0" smtClean="0"/>
              <a:t>5-year survival rate was 71%</a:t>
            </a:r>
            <a:endParaRPr lang="en-US" dirty="0"/>
          </a:p>
        </p:txBody>
      </p:sp>
    </p:spTree>
    <p:extLst>
      <p:ext uri="{BB962C8B-B14F-4D97-AF65-F5344CB8AC3E}">
        <p14:creationId xmlns:p14="http://schemas.microsoft.com/office/powerpoint/2010/main" val="12511278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Hepatic resection for synchronous liver metastases from </a:t>
            </a:r>
            <a:r>
              <a:rPr lang="en-US" sz="4000" dirty="0" err="1"/>
              <a:t>pNET</a:t>
            </a:r>
            <a:endParaRPr lang="en-US" sz="4000" dirty="0"/>
          </a:p>
        </p:txBody>
      </p:sp>
      <p:sp>
        <p:nvSpPr>
          <p:cNvPr id="3" name="Content Placeholder 2"/>
          <p:cNvSpPr>
            <a:spLocks noGrp="1"/>
          </p:cNvSpPr>
          <p:nvPr>
            <p:ph idx="1"/>
          </p:nvPr>
        </p:nvSpPr>
        <p:spPr/>
        <p:txBody>
          <a:bodyPr>
            <a:normAutofit/>
          </a:bodyPr>
          <a:lstStyle/>
          <a:p>
            <a:r>
              <a:rPr lang="en-US" dirty="0" smtClean="0"/>
              <a:t>These data suggest that concurrent resection of </a:t>
            </a:r>
            <a:r>
              <a:rPr lang="en-US" dirty="0" err="1" smtClean="0"/>
              <a:t>pNETs</a:t>
            </a:r>
            <a:r>
              <a:rPr lang="en-US" dirty="0" smtClean="0"/>
              <a:t> and liver metastases is feasible and increases survival</a:t>
            </a:r>
          </a:p>
          <a:p>
            <a:r>
              <a:rPr lang="en-US" dirty="0" smtClean="0"/>
              <a:t>However, due to the fact that disease progression is frequent, adjuvant therapy should be taken in consideration (1)</a:t>
            </a:r>
          </a:p>
          <a:p>
            <a:endParaRPr lang="en-US" dirty="0"/>
          </a:p>
          <a:p>
            <a:endParaRPr lang="en-US" dirty="0" smtClean="0"/>
          </a:p>
          <a:p>
            <a:pPr marL="0" indent="0">
              <a:buNone/>
            </a:pPr>
            <a:r>
              <a:rPr lang="en-US" sz="1900" dirty="0" smtClean="0"/>
              <a:t>(1)</a:t>
            </a:r>
            <a:r>
              <a:rPr lang="en-US" sz="1900" dirty="0"/>
              <a:t> Sarmiento JM, </a:t>
            </a:r>
            <a:r>
              <a:rPr lang="en-US" sz="1900" dirty="0" err="1"/>
              <a:t>Que</a:t>
            </a:r>
            <a:r>
              <a:rPr lang="en-US" sz="1900" dirty="0"/>
              <a:t> FG, Grant CS, et al. Concurrent resections of </a:t>
            </a:r>
            <a:r>
              <a:rPr lang="en-US" sz="1900" dirty="0" smtClean="0"/>
              <a:t>pancreatic islet </a:t>
            </a:r>
            <a:r>
              <a:rPr lang="en-US" sz="1900" dirty="0"/>
              <a:t>cell cancers with synchronous hepatic metastases: outcomes </a:t>
            </a:r>
            <a:r>
              <a:rPr lang="en-US" sz="1900" dirty="0" smtClean="0"/>
              <a:t>on an </a:t>
            </a:r>
            <a:r>
              <a:rPr lang="en-US" sz="1900" dirty="0"/>
              <a:t>aggressive approach. Surgery. 2002;132(6):976-982; discussion 982-983.</a:t>
            </a:r>
          </a:p>
        </p:txBody>
      </p:sp>
    </p:spTree>
    <p:extLst>
      <p:ext uri="{BB962C8B-B14F-4D97-AF65-F5344CB8AC3E}">
        <p14:creationId xmlns:p14="http://schemas.microsoft.com/office/powerpoint/2010/main" val="1501405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Hepatic resection for </a:t>
            </a:r>
            <a:r>
              <a:rPr lang="en-US" sz="3200" dirty="0" err="1" smtClean="0"/>
              <a:t>metachronous</a:t>
            </a:r>
            <a:r>
              <a:rPr lang="en-US" sz="3200" dirty="0" smtClean="0"/>
              <a:t> liver metastases from </a:t>
            </a:r>
            <a:r>
              <a:rPr lang="en-US" sz="3200" dirty="0" err="1" smtClean="0"/>
              <a:t>pNETs</a:t>
            </a:r>
            <a:endParaRPr lang="en-US" sz="3200" dirty="0"/>
          </a:p>
        </p:txBody>
      </p:sp>
      <p:sp>
        <p:nvSpPr>
          <p:cNvPr id="3" name="Content Placeholder 2"/>
          <p:cNvSpPr>
            <a:spLocks noGrp="1"/>
          </p:cNvSpPr>
          <p:nvPr>
            <p:ph idx="1"/>
          </p:nvPr>
        </p:nvSpPr>
        <p:spPr/>
        <p:txBody>
          <a:bodyPr/>
          <a:lstStyle/>
          <a:p>
            <a:r>
              <a:rPr lang="en-US" dirty="0" smtClean="0"/>
              <a:t>Data are even scarcer, only few cases being reported so far</a:t>
            </a:r>
          </a:p>
          <a:p>
            <a:r>
              <a:rPr lang="en-US" dirty="0" smtClean="0"/>
              <a:t>In Nguyen’s study regarding the role of surgery in malignant </a:t>
            </a:r>
            <a:r>
              <a:rPr lang="en-US" dirty="0" err="1" smtClean="0"/>
              <a:t>pNETs</a:t>
            </a:r>
            <a:r>
              <a:rPr lang="en-US" dirty="0" smtClean="0"/>
              <a:t> the author included 73 patients were included</a:t>
            </a:r>
          </a:p>
          <a:p>
            <a:r>
              <a:rPr lang="en-US" dirty="0" smtClean="0"/>
              <a:t>Among these cases 4 patients experienced liver recurrence, two cases being submitted to re-resection</a:t>
            </a:r>
          </a:p>
          <a:p>
            <a:endParaRPr lang="en-US" dirty="0"/>
          </a:p>
        </p:txBody>
      </p:sp>
    </p:spTree>
    <p:extLst>
      <p:ext uri="{BB962C8B-B14F-4D97-AF65-F5344CB8AC3E}">
        <p14:creationId xmlns:p14="http://schemas.microsoft.com/office/powerpoint/2010/main" val="311335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Scroll 5"/>
          <p:cNvSpPr/>
          <p:nvPr/>
        </p:nvSpPr>
        <p:spPr>
          <a:xfrm>
            <a:off x="467544" y="3474566"/>
            <a:ext cx="2880320" cy="295232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760" y="32048"/>
            <a:ext cx="7620000" cy="1143000"/>
          </a:xfrm>
        </p:spPr>
        <p:txBody>
          <a:bodyPr/>
          <a:lstStyle/>
          <a:p>
            <a:r>
              <a:rPr lang="en-US" dirty="0" smtClean="0"/>
              <a:t>Classification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908720"/>
            <a:ext cx="4896543" cy="203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896" y="2813722"/>
            <a:ext cx="3815464" cy="404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63588" y="3789851"/>
            <a:ext cx="2088232" cy="2554545"/>
          </a:xfrm>
          <a:prstGeom prst="rect">
            <a:avLst/>
          </a:prstGeom>
          <a:noFill/>
        </p:spPr>
        <p:txBody>
          <a:bodyPr wrap="square" rtlCol="0">
            <a:spAutoFit/>
          </a:bodyPr>
          <a:lstStyle/>
          <a:p>
            <a:r>
              <a:rPr lang="en-US" sz="1600" dirty="0" smtClean="0"/>
              <a:t>The initial WHO classification of </a:t>
            </a:r>
            <a:r>
              <a:rPr lang="en-US" sz="1600" dirty="0" err="1" smtClean="0"/>
              <a:t>pNETs</a:t>
            </a:r>
            <a:r>
              <a:rPr lang="en-US" sz="1600" dirty="0" smtClean="0"/>
              <a:t> promoted in 2000 was modified 10 years later according to ENETS classification (that places  considerable emphasis on proliferation and is stage independent)</a:t>
            </a:r>
            <a:endParaRPr lang="en-US" sz="1600" dirty="0"/>
          </a:p>
        </p:txBody>
      </p:sp>
    </p:spTree>
    <p:extLst>
      <p:ext uri="{BB962C8B-B14F-4D97-AF65-F5344CB8AC3E}">
        <p14:creationId xmlns:p14="http://schemas.microsoft.com/office/powerpoint/2010/main" val="3549963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889" y="66640"/>
            <a:ext cx="6659970" cy="185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6093" y="2180456"/>
            <a:ext cx="5935562" cy="232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4509120"/>
            <a:ext cx="406816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479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620000" cy="1143000"/>
          </a:xfrm>
        </p:spPr>
        <p:txBody>
          <a:bodyPr>
            <a:normAutofit fontScale="90000"/>
          </a:bodyPr>
          <a:lstStyle/>
          <a:p>
            <a:r>
              <a:rPr lang="en-US" sz="4000" dirty="0"/>
              <a:t>Hepatic resection for </a:t>
            </a:r>
            <a:r>
              <a:rPr lang="en-US" sz="4000" dirty="0" err="1"/>
              <a:t>metachronous</a:t>
            </a:r>
            <a:r>
              <a:rPr lang="en-US" sz="4000" dirty="0"/>
              <a:t> liver metastases from </a:t>
            </a:r>
            <a:r>
              <a:rPr lang="en-US" sz="4000" dirty="0" err="1" smtClean="0"/>
              <a:t>pNETs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In a similar study conducted by Ito and published in 2010, 73 patients with </a:t>
            </a:r>
            <a:r>
              <a:rPr lang="en-US" dirty="0" err="1" smtClean="0"/>
              <a:t>pNETs</a:t>
            </a:r>
            <a:r>
              <a:rPr lang="en-US" dirty="0" smtClean="0"/>
              <a:t> were included</a:t>
            </a:r>
          </a:p>
          <a:p>
            <a:r>
              <a:rPr lang="en-US" dirty="0" smtClean="0"/>
              <a:t>48 cases were submitted to an R0/R1 resection (the remnant cases being submitted to biopsy/palliative procedures)</a:t>
            </a:r>
          </a:p>
          <a:p>
            <a:r>
              <a:rPr lang="en-US" dirty="0" smtClean="0"/>
              <a:t>Among these 48 cases recurrence occurred in 10 cases, six of them being liver recurrences</a:t>
            </a:r>
          </a:p>
          <a:p>
            <a:r>
              <a:rPr lang="en-US" dirty="0" smtClean="0"/>
              <a:t>Other sites of recurrences included the remnant pancreas (two cases), and retroperitoneal lymph nodes (one case)</a:t>
            </a:r>
          </a:p>
          <a:p>
            <a:r>
              <a:rPr lang="en-US" dirty="0" smtClean="0"/>
              <a:t>Liver recurrence was treated by surgery (1 case), RFA (1 case) and chemotherapy (4 cases)</a:t>
            </a:r>
          </a:p>
          <a:p>
            <a:r>
              <a:rPr lang="en-US" dirty="0" smtClean="0"/>
              <a:t>All cases presenting pancreatic recurrence were submitted to </a:t>
            </a:r>
            <a:r>
              <a:rPr lang="en-US" smtClean="0"/>
              <a:t>pancreatic resection</a:t>
            </a:r>
            <a:endParaRPr lang="en-US" dirty="0"/>
          </a:p>
        </p:txBody>
      </p:sp>
    </p:spTree>
    <p:extLst>
      <p:ext uri="{BB962C8B-B14F-4D97-AF65-F5344CB8AC3E}">
        <p14:creationId xmlns:p14="http://schemas.microsoft.com/office/powerpoint/2010/main" val="8227524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7072"/>
            <a:ext cx="7620000" cy="2323728"/>
          </a:xfrm>
        </p:spPr>
        <p:txBody>
          <a:bodyPr/>
          <a:lstStyle/>
          <a:p>
            <a:pPr marL="114300" indent="0">
              <a:buNone/>
            </a:pPr>
            <a:r>
              <a:rPr lang="en-US" sz="4000" dirty="0">
                <a:solidFill>
                  <a:schemeClr val="tx2"/>
                </a:solidFill>
                <a:effectLst>
                  <a:outerShdw blurRad="38100" dist="38100" dir="2700000" algn="tl">
                    <a:srgbClr val="000000">
                      <a:alpha val="43137"/>
                    </a:srgbClr>
                  </a:outerShdw>
                </a:effectLst>
              </a:rPr>
              <a:t>Liver transplantation for </a:t>
            </a:r>
            <a:r>
              <a:rPr lang="en-US" sz="4000" dirty="0" err="1">
                <a:solidFill>
                  <a:schemeClr val="tx2"/>
                </a:solidFill>
                <a:effectLst>
                  <a:outerShdw blurRad="38100" dist="38100" dir="2700000" algn="tl">
                    <a:srgbClr val="000000">
                      <a:alpha val="43137"/>
                    </a:srgbClr>
                  </a:outerShdw>
                </a:effectLst>
              </a:rPr>
              <a:t>unresectable</a:t>
            </a:r>
            <a:r>
              <a:rPr lang="en-US" sz="4000" dirty="0">
                <a:solidFill>
                  <a:schemeClr val="tx2"/>
                </a:solidFill>
                <a:effectLst>
                  <a:outerShdw blurRad="38100" dist="38100" dir="2700000" algn="tl">
                    <a:srgbClr val="000000">
                      <a:alpha val="43137"/>
                    </a:srgbClr>
                  </a:outerShdw>
                </a:effectLst>
              </a:rPr>
              <a:t> </a:t>
            </a:r>
            <a:r>
              <a:rPr lang="en-US" sz="4000" dirty="0" err="1">
                <a:solidFill>
                  <a:schemeClr val="tx2"/>
                </a:solidFill>
                <a:effectLst>
                  <a:outerShdw blurRad="38100" dist="38100" dir="2700000" algn="tl">
                    <a:srgbClr val="000000">
                      <a:alpha val="43137"/>
                    </a:srgbClr>
                  </a:outerShdw>
                </a:effectLst>
              </a:rPr>
              <a:t>pNET</a:t>
            </a:r>
            <a:r>
              <a:rPr lang="en-US" sz="4000" dirty="0">
                <a:solidFill>
                  <a:schemeClr val="tx2"/>
                </a:solidFill>
                <a:effectLst>
                  <a:outerShdw blurRad="38100" dist="38100" dir="2700000" algn="tl">
                    <a:srgbClr val="000000">
                      <a:alpha val="43137"/>
                    </a:srgbClr>
                  </a:outerShdw>
                </a:effectLst>
              </a:rPr>
              <a:t> liver metastases</a:t>
            </a:r>
          </a:p>
        </p:txBody>
      </p:sp>
    </p:spTree>
    <p:extLst>
      <p:ext uri="{BB962C8B-B14F-4D97-AF65-F5344CB8AC3E}">
        <p14:creationId xmlns:p14="http://schemas.microsoft.com/office/powerpoint/2010/main" val="7496078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Liver transplantation for </a:t>
            </a:r>
            <a:r>
              <a:rPr lang="en-US" sz="4000" dirty="0" err="1" smtClean="0"/>
              <a:t>unresectable</a:t>
            </a:r>
            <a:r>
              <a:rPr lang="en-US" sz="4000" dirty="0" smtClean="0"/>
              <a:t> </a:t>
            </a:r>
            <a:r>
              <a:rPr lang="en-US" sz="4000" dirty="0" err="1" smtClean="0"/>
              <a:t>pNET</a:t>
            </a:r>
            <a:r>
              <a:rPr lang="en-US" sz="4000" dirty="0" smtClean="0"/>
              <a:t> liver metastases</a:t>
            </a:r>
            <a:endParaRPr lang="en-US" sz="4000" dirty="0"/>
          </a:p>
        </p:txBody>
      </p:sp>
      <p:sp>
        <p:nvSpPr>
          <p:cNvPr id="3" name="Content Placeholder 2"/>
          <p:cNvSpPr>
            <a:spLocks noGrp="1"/>
          </p:cNvSpPr>
          <p:nvPr>
            <p:ph idx="1"/>
          </p:nvPr>
        </p:nvSpPr>
        <p:spPr>
          <a:xfrm>
            <a:off x="457200" y="1600201"/>
            <a:ext cx="8229600" cy="676672"/>
          </a:xfrm>
        </p:spPr>
        <p:txBody>
          <a:bodyPr/>
          <a:lstStyle/>
          <a:p>
            <a:pPr marL="0" indent="0">
              <a:buNone/>
            </a:pPr>
            <a:r>
              <a:rPr lang="en-US" dirty="0" smtClean="0"/>
              <a:t>Rationale for liver transplantation</a:t>
            </a:r>
            <a:endParaRPr lang="en-US" dirty="0"/>
          </a:p>
        </p:txBody>
      </p:sp>
      <p:sp>
        <p:nvSpPr>
          <p:cNvPr id="4" name="TextBox 3"/>
          <p:cNvSpPr txBox="1"/>
          <p:nvPr/>
        </p:nvSpPr>
        <p:spPr>
          <a:xfrm>
            <a:off x="467544" y="2492896"/>
            <a:ext cx="8136904" cy="3416320"/>
          </a:xfrm>
          <a:prstGeom prst="rect">
            <a:avLst/>
          </a:prstGeom>
          <a:noFill/>
        </p:spPr>
        <p:txBody>
          <a:bodyPr wrap="square" rtlCol="0">
            <a:spAutoFit/>
          </a:bodyPr>
          <a:lstStyle/>
          <a:p>
            <a:pPr marL="285750" indent="-285750">
              <a:buFontTx/>
              <a:buChar char="-"/>
            </a:pPr>
            <a:r>
              <a:rPr lang="en-US" dirty="0" smtClean="0"/>
              <a:t>The majority of NETs are metastatic at clinical diagnosis and the liver is the most frequent site of metastases </a:t>
            </a:r>
            <a:r>
              <a:rPr lang="en-US" dirty="0" smtClean="0"/>
              <a:t>(1); </a:t>
            </a:r>
            <a:r>
              <a:rPr lang="en-US" dirty="0" smtClean="0"/>
              <a:t>60-70% of </a:t>
            </a:r>
            <a:r>
              <a:rPr lang="en-US" dirty="0" err="1" smtClean="0"/>
              <a:t>pNETs</a:t>
            </a:r>
            <a:r>
              <a:rPr lang="en-US" dirty="0" smtClean="0"/>
              <a:t> and 80-90% of </a:t>
            </a:r>
            <a:r>
              <a:rPr lang="en-US" dirty="0" err="1" smtClean="0"/>
              <a:t>midgut</a:t>
            </a:r>
            <a:r>
              <a:rPr lang="en-US" dirty="0" smtClean="0"/>
              <a:t> NETs are metastatic at initial diagnosis</a:t>
            </a:r>
          </a:p>
          <a:p>
            <a:pPr marL="285750" indent="-285750">
              <a:buFontTx/>
              <a:buChar char="-"/>
            </a:pPr>
            <a:r>
              <a:rPr lang="en-US" dirty="0" smtClean="0"/>
              <a:t>Surgical resection is the first option but is feasible in 10-25% of cases</a:t>
            </a:r>
          </a:p>
          <a:p>
            <a:pPr marL="285750" indent="-285750">
              <a:buFontTx/>
              <a:buChar char="-"/>
            </a:pPr>
            <a:r>
              <a:rPr lang="en-US" dirty="0" smtClean="0"/>
              <a:t>The 5 year tumor recurrence for patients with  </a:t>
            </a:r>
            <a:r>
              <a:rPr lang="en-US" dirty="0" err="1" smtClean="0"/>
              <a:t>unilobar</a:t>
            </a:r>
            <a:r>
              <a:rPr lang="en-US" dirty="0" smtClean="0"/>
              <a:t> or single metastatic spread without evidence of </a:t>
            </a:r>
            <a:r>
              <a:rPr lang="en-US" dirty="0" err="1" smtClean="0"/>
              <a:t>extrahepatic</a:t>
            </a:r>
            <a:r>
              <a:rPr lang="en-US" dirty="0" smtClean="0"/>
              <a:t> disease is about 80% </a:t>
            </a:r>
            <a:r>
              <a:rPr lang="en-US" dirty="0" smtClean="0"/>
              <a:t>(2)</a:t>
            </a:r>
            <a:endParaRPr lang="en-US" dirty="0" smtClean="0"/>
          </a:p>
          <a:p>
            <a:pPr marL="285750" indent="-285750">
              <a:buFontTx/>
              <a:buChar char="-"/>
            </a:pPr>
            <a:r>
              <a:rPr lang="en-US" dirty="0" smtClean="0"/>
              <a:t>Resection is indicated only if &gt; 90% of the tumor burden can be removed</a:t>
            </a:r>
          </a:p>
          <a:p>
            <a:pPr marL="285750" indent="-285750">
              <a:buFontTx/>
              <a:buChar char="-"/>
            </a:pPr>
            <a:r>
              <a:rPr lang="en-US" dirty="0" smtClean="0"/>
              <a:t>Survival rate at 5 years following surgery is 61-76% </a:t>
            </a:r>
            <a:r>
              <a:rPr lang="en-US" dirty="0" smtClean="0"/>
              <a:t>(3)</a:t>
            </a:r>
            <a:endParaRPr lang="en-US" dirty="0" smtClean="0"/>
          </a:p>
          <a:p>
            <a:pPr marL="285750" indent="-285750">
              <a:buFontTx/>
              <a:buChar char="-"/>
            </a:pPr>
            <a:r>
              <a:rPr lang="en-US" dirty="0" smtClean="0"/>
              <a:t>5 year survival with untreated liver </a:t>
            </a:r>
            <a:r>
              <a:rPr lang="en-US" dirty="0" err="1" smtClean="0"/>
              <a:t>mets</a:t>
            </a:r>
            <a:r>
              <a:rPr lang="en-US" dirty="0" smtClean="0"/>
              <a:t> is 30-40%</a:t>
            </a:r>
          </a:p>
          <a:p>
            <a:endParaRPr lang="en-US" b="1" dirty="0"/>
          </a:p>
          <a:p>
            <a:r>
              <a:rPr lang="en-US" b="1" dirty="0" smtClean="0"/>
              <a:t>For patients with </a:t>
            </a:r>
            <a:r>
              <a:rPr lang="en-US" b="1" dirty="0" err="1" smtClean="0"/>
              <a:t>unresectable</a:t>
            </a:r>
            <a:r>
              <a:rPr lang="en-US" b="1" dirty="0" smtClean="0"/>
              <a:t> liver metastases and without </a:t>
            </a:r>
            <a:r>
              <a:rPr lang="en-US" b="1" dirty="0" err="1" smtClean="0"/>
              <a:t>extrahepatic</a:t>
            </a:r>
            <a:r>
              <a:rPr lang="en-US" b="1" dirty="0" smtClean="0"/>
              <a:t> disease liver transplant might be an </a:t>
            </a:r>
            <a:r>
              <a:rPr lang="en-US" b="1" dirty="0" smtClean="0"/>
              <a:t>option</a:t>
            </a:r>
            <a:endParaRPr lang="en-US" b="1" dirty="0" smtClean="0"/>
          </a:p>
        </p:txBody>
      </p:sp>
      <p:sp>
        <p:nvSpPr>
          <p:cNvPr id="5" name="TextBox 4"/>
          <p:cNvSpPr txBox="1"/>
          <p:nvPr/>
        </p:nvSpPr>
        <p:spPr>
          <a:xfrm>
            <a:off x="179512" y="6093296"/>
            <a:ext cx="8208912" cy="707886"/>
          </a:xfrm>
          <a:prstGeom prst="rect">
            <a:avLst/>
          </a:prstGeom>
          <a:noFill/>
        </p:spPr>
        <p:txBody>
          <a:bodyPr wrap="square" rtlCol="0">
            <a:spAutoFit/>
          </a:bodyPr>
          <a:lstStyle/>
          <a:p>
            <a:r>
              <a:rPr lang="en-US" sz="800" dirty="0" smtClean="0"/>
              <a:t>1. </a:t>
            </a:r>
            <a:r>
              <a:rPr lang="en-US" sz="800" dirty="0" err="1" smtClean="0"/>
              <a:t>Pavel</a:t>
            </a:r>
            <a:r>
              <a:rPr lang="en-US" sz="800" dirty="0" smtClean="0"/>
              <a:t> </a:t>
            </a:r>
            <a:r>
              <a:rPr lang="en-US" sz="800" dirty="0"/>
              <a:t>M, </a:t>
            </a:r>
            <a:r>
              <a:rPr lang="en-US" sz="800" dirty="0" err="1"/>
              <a:t>Baudin</a:t>
            </a:r>
            <a:r>
              <a:rPr lang="en-US" sz="800" dirty="0"/>
              <a:t> E, </a:t>
            </a:r>
            <a:r>
              <a:rPr lang="en-US" sz="800" dirty="0" err="1"/>
              <a:t>Couvelard</a:t>
            </a:r>
            <a:r>
              <a:rPr lang="en-US" sz="800" dirty="0"/>
              <a:t> A, </a:t>
            </a:r>
            <a:r>
              <a:rPr lang="en-US" sz="800" dirty="0" err="1"/>
              <a:t>Krenning</a:t>
            </a:r>
            <a:r>
              <a:rPr lang="en-US" sz="800" dirty="0"/>
              <a:t> E, O ¨ berg K, </a:t>
            </a:r>
            <a:r>
              <a:rPr lang="en-US" sz="800" dirty="0" err="1" smtClean="0"/>
              <a:t>Steinmu</a:t>
            </a:r>
            <a:r>
              <a:rPr lang="en-US" sz="800" dirty="0"/>
              <a:t> </a:t>
            </a:r>
            <a:r>
              <a:rPr lang="en-US" sz="800" dirty="0" smtClean="0"/>
              <a:t>¨</a:t>
            </a:r>
            <a:r>
              <a:rPr lang="en-US" sz="800" dirty="0" err="1" smtClean="0"/>
              <a:t>ller</a:t>
            </a:r>
            <a:r>
              <a:rPr lang="en-US" sz="800" dirty="0" smtClean="0"/>
              <a:t> </a:t>
            </a:r>
            <a:r>
              <a:rPr lang="en-US" sz="800" dirty="0"/>
              <a:t>T, et al. ENETS consensus guidelines for the </a:t>
            </a:r>
            <a:r>
              <a:rPr lang="en-US" sz="800" dirty="0" smtClean="0"/>
              <a:t>management of </a:t>
            </a:r>
            <a:r>
              <a:rPr lang="en-US" sz="800" dirty="0"/>
              <a:t>patients with liver and other </a:t>
            </a:r>
            <a:r>
              <a:rPr lang="en-US" sz="800" dirty="0" smtClean="0"/>
              <a:t>distant metastases </a:t>
            </a:r>
            <a:r>
              <a:rPr lang="en-US" sz="800" dirty="0"/>
              <a:t>from </a:t>
            </a:r>
            <a:r>
              <a:rPr lang="en-US" sz="800" dirty="0" smtClean="0"/>
              <a:t>neuroendocrine neoplasms </a:t>
            </a:r>
            <a:r>
              <a:rPr lang="en-US" sz="800" dirty="0"/>
              <a:t>of foregut, </a:t>
            </a:r>
            <a:r>
              <a:rPr lang="en-US" sz="800" dirty="0" err="1"/>
              <a:t>midgut</a:t>
            </a:r>
            <a:r>
              <a:rPr lang="en-US" sz="800" dirty="0"/>
              <a:t>, hindgut, and </a:t>
            </a:r>
            <a:r>
              <a:rPr lang="en-US" sz="800" dirty="0" smtClean="0"/>
              <a:t>unknown primary</a:t>
            </a:r>
            <a:r>
              <a:rPr lang="en-US" sz="800" dirty="0"/>
              <a:t>. Neuroendocrinology. 2012;95:157–76.</a:t>
            </a:r>
          </a:p>
          <a:p>
            <a:r>
              <a:rPr lang="it-IT" sz="800" dirty="0"/>
              <a:t>2</a:t>
            </a:r>
            <a:r>
              <a:rPr lang="it-IT" sz="800" dirty="0" smtClean="0"/>
              <a:t>. </a:t>
            </a:r>
            <a:r>
              <a:rPr lang="it-IT" sz="800" dirty="0"/>
              <a:t>Mazzaferro V, Pulvirenti A, Coppa J. Neuroendocrine </a:t>
            </a:r>
            <a:r>
              <a:rPr lang="it-IT" sz="800" dirty="0" smtClean="0"/>
              <a:t>tumors </a:t>
            </a:r>
            <a:r>
              <a:rPr lang="en-US" sz="800" dirty="0" smtClean="0"/>
              <a:t>metastatic </a:t>
            </a:r>
            <a:r>
              <a:rPr lang="en-US" sz="800" dirty="0"/>
              <a:t>to the liver: how to select patients for liver </a:t>
            </a:r>
            <a:r>
              <a:rPr lang="en-US" sz="800" dirty="0" smtClean="0"/>
              <a:t>transplantation? J </a:t>
            </a:r>
            <a:r>
              <a:rPr lang="en-US" sz="800" dirty="0" err="1"/>
              <a:t>Hepatol</a:t>
            </a:r>
            <a:r>
              <a:rPr lang="en-US" sz="800" dirty="0"/>
              <a:t>. 2007;47:460–6.</a:t>
            </a:r>
          </a:p>
          <a:p>
            <a:r>
              <a:rPr lang="pt-BR" sz="800" dirty="0"/>
              <a:t>3</a:t>
            </a:r>
            <a:r>
              <a:rPr lang="pt-BR" sz="800" dirty="0" smtClean="0"/>
              <a:t>. </a:t>
            </a:r>
            <a:r>
              <a:rPr lang="pt-BR" sz="800" dirty="0"/>
              <a:t>Yao KA, Talamonti MS, Nemcek A, Angelos P, Chrisman </a:t>
            </a:r>
            <a:r>
              <a:rPr lang="pt-BR" sz="800" dirty="0" smtClean="0"/>
              <a:t>H, </a:t>
            </a:r>
            <a:r>
              <a:rPr lang="en-US" sz="800" dirty="0" err="1" smtClean="0"/>
              <a:t>Skarda</a:t>
            </a:r>
            <a:r>
              <a:rPr lang="en-US" sz="800" dirty="0" smtClean="0"/>
              <a:t> </a:t>
            </a:r>
            <a:r>
              <a:rPr lang="en-US" sz="800" dirty="0"/>
              <a:t>J, et al. Indications and results of liver resection </a:t>
            </a:r>
            <a:r>
              <a:rPr lang="en-US" sz="800" dirty="0" smtClean="0"/>
              <a:t>and hepatic </a:t>
            </a:r>
            <a:r>
              <a:rPr lang="en-US" sz="800" dirty="0"/>
              <a:t>chemoembolization for metastatic gastrointestinal </a:t>
            </a:r>
            <a:r>
              <a:rPr lang="en-US" sz="800" dirty="0" smtClean="0"/>
              <a:t>neuroendocrine tumors</a:t>
            </a:r>
            <a:r>
              <a:rPr lang="en-US" sz="800" dirty="0"/>
              <a:t>. Surgery. 2001;130:677–82.</a:t>
            </a:r>
            <a:endParaRPr lang="en-US" sz="800" dirty="0"/>
          </a:p>
        </p:txBody>
      </p:sp>
    </p:spTree>
    <p:extLst>
      <p:ext uri="{BB962C8B-B14F-4D97-AF65-F5344CB8AC3E}">
        <p14:creationId xmlns:p14="http://schemas.microsoft.com/office/powerpoint/2010/main" val="1710697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61" y="116632"/>
            <a:ext cx="8229600" cy="1143000"/>
          </a:xfrm>
        </p:spPr>
        <p:txBody>
          <a:bodyPr>
            <a:normAutofit/>
          </a:bodyPr>
          <a:lstStyle/>
          <a:p>
            <a:r>
              <a:rPr lang="en-US" sz="3200" dirty="0" smtClean="0"/>
              <a:t>Liver transplantation for </a:t>
            </a:r>
            <a:r>
              <a:rPr lang="en-US" sz="3200" dirty="0" err="1" smtClean="0"/>
              <a:t>unresectable</a:t>
            </a:r>
            <a:r>
              <a:rPr lang="en-US" sz="3200" dirty="0" smtClean="0"/>
              <a:t> </a:t>
            </a:r>
            <a:r>
              <a:rPr lang="en-US" sz="3200" dirty="0" err="1" smtClean="0"/>
              <a:t>pNET</a:t>
            </a:r>
            <a:r>
              <a:rPr lang="en-US" sz="3200" dirty="0" smtClean="0"/>
              <a:t> liver metastases</a:t>
            </a:r>
            <a:endParaRPr lang="en-US" sz="3200" dirty="0"/>
          </a:p>
        </p:txBody>
      </p:sp>
      <p:sp>
        <p:nvSpPr>
          <p:cNvPr id="3" name="Content Placeholder 2"/>
          <p:cNvSpPr>
            <a:spLocks noGrp="1"/>
          </p:cNvSpPr>
          <p:nvPr>
            <p:ph idx="1"/>
          </p:nvPr>
        </p:nvSpPr>
        <p:spPr>
          <a:xfrm>
            <a:off x="402771" y="1134292"/>
            <a:ext cx="8229600" cy="1180727"/>
          </a:xfrm>
        </p:spPr>
        <p:txBody>
          <a:bodyPr/>
          <a:lstStyle/>
          <a:p>
            <a:pPr marL="0" indent="0">
              <a:buNone/>
            </a:pPr>
            <a:r>
              <a:rPr lang="en-US" dirty="0" smtClean="0"/>
              <a:t>Does it work?</a:t>
            </a: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63" t="15746"/>
          <a:stretch/>
        </p:blipFill>
        <p:spPr bwMode="auto">
          <a:xfrm>
            <a:off x="402771" y="3227670"/>
            <a:ext cx="7049549" cy="363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9"/>
            <a:ext cx="4392488" cy="143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20072" y="1556792"/>
            <a:ext cx="3600400" cy="923330"/>
          </a:xfrm>
          <a:prstGeom prst="rect">
            <a:avLst/>
          </a:prstGeom>
          <a:noFill/>
        </p:spPr>
        <p:txBody>
          <a:bodyPr wrap="square" rtlCol="0">
            <a:spAutoFit/>
          </a:bodyPr>
          <a:lstStyle/>
          <a:p>
            <a:pPr algn="ctr"/>
            <a:r>
              <a:rPr lang="en-US" i="1" dirty="0" smtClean="0">
                <a:effectLst>
                  <a:outerShdw blurRad="38100" dist="38100" dir="2700000" algn="tl">
                    <a:srgbClr val="000000">
                      <a:alpha val="43137"/>
                    </a:srgbClr>
                  </a:outerShdw>
                </a:effectLst>
              </a:rPr>
              <a:t>Available studies on liver transplantation for neuroendocrine tumors in general</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0535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Liver transplantation for </a:t>
            </a:r>
            <a:r>
              <a:rPr lang="en-US" dirty="0" err="1" smtClean="0"/>
              <a:t>unresectable</a:t>
            </a:r>
            <a:r>
              <a:rPr lang="en-US" dirty="0" smtClean="0"/>
              <a:t> </a:t>
            </a:r>
            <a:r>
              <a:rPr lang="en-US" dirty="0" err="1" smtClean="0"/>
              <a:t>pNET</a:t>
            </a:r>
            <a:r>
              <a:rPr lang="en-US" dirty="0" smtClean="0"/>
              <a:t> liver metastases</a:t>
            </a:r>
            <a:endParaRPr lang="en-US" dirty="0"/>
          </a:p>
        </p:txBody>
      </p:sp>
      <p:sp>
        <p:nvSpPr>
          <p:cNvPr id="3" name="Content Placeholder 2"/>
          <p:cNvSpPr>
            <a:spLocks noGrp="1"/>
          </p:cNvSpPr>
          <p:nvPr>
            <p:ph idx="1"/>
          </p:nvPr>
        </p:nvSpPr>
        <p:spPr/>
        <p:txBody>
          <a:bodyPr/>
          <a:lstStyle/>
          <a:p>
            <a:pPr marL="0" indent="0">
              <a:buNone/>
            </a:pPr>
            <a:r>
              <a:rPr lang="en-US" dirty="0" smtClean="0"/>
              <a:t>Does it work?</a:t>
            </a:r>
          </a:p>
          <a:p>
            <a:r>
              <a:rPr lang="en-US" dirty="0" smtClean="0"/>
              <a:t>Good 5 year survival for </a:t>
            </a:r>
            <a:r>
              <a:rPr lang="en-US" dirty="0" err="1" smtClean="0"/>
              <a:t>gastroenteropancreatic</a:t>
            </a:r>
            <a:r>
              <a:rPr lang="en-US" dirty="0" smtClean="0"/>
              <a:t> up to 90% (range 33-90%)</a:t>
            </a:r>
          </a:p>
          <a:p>
            <a:r>
              <a:rPr lang="en-US" dirty="0" smtClean="0"/>
              <a:t>High risk of tumor recurrence with few patients free of tumor 5 years after LT</a:t>
            </a:r>
          </a:p>
          <a:p>
            <a:endParaRPr lang="en-US" dirty="0"/>
          </a:p>
        </p:txBody>
      </p:sp>
    </p:spTree>
    <p:extLst>
      <p:ext uri="{BB962C8B-B14F-4D97-AF65-F5344CB8AC3E}">
        <p14:creationId xmlns:p14="http://schemas.microsoft.com/office/powerpoint/2010/main" val="37714120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Liver transplantation for </a:t>
            </a:r>
            <a:r>
              <a:rPr lang="en-US" sz="3200" dirty="0" err="1" smtClean="0"/>
              <a:t>unresectable</a:t>
            </a:r>
            <a:r>
              <a:rPr lang="en-US" sz="3200" dirty="0" smtClean="0"/>
              <a:t> </a:t>
            </a:r>
            <a:r>
              <a:rPr lang="en-US" sz="3200" dirty="0" err="1" smtClean="0"/>
              <a:t>pNET</a:t>
            </a:r>
            <a:r>
              <a:rPr lang="en-US" sz="3200" dirty="0" smtClean="0"/>
              <a:t> liver metastases</a:t>
            </a:r>
            <a:endParaRPr lang="en-US" sz="3200" dirty="0"/>
          </a:p>
        </p:txBody>
      </p:sp>
      <p:sp>
        <p:nvSpPr>
          <p:cNvPr id="3" name="Content Placeholder 2"/>
          <p:cNvSpPr>
            <a:spLocks noGrp="1"/>
          </p:cNvSpPr>
          <p:nvPr>
            <p:ph idx="1"/>
          </p:nvPr>
        </p:nvSpPr>
        <p:spPr/>
        <p:txBody>
          <a:bodyPr/>
          <a:lstStyle/>
          <a:p>
            <a:pPr marL="0" indent="0">
              <a:buNone/>
            </a:pPr>
            <a:r>
              <a:rPr lang="en-US" sz="2400" dirty="0" smtClean="0"/>
              <a:t>Are liver </a:t>
            </a:r>
            <a:r>
              <a:rPr lang="en-US" sz="2400" dirty="0" err="1" smtClean="0"/>
              <a:t>mets</a:t>
            </a:r>
            <a:r>
              <a:rPr lang="en-US" sz="2400" dirty="0" smtClean="0"/>
              <a:t> originating from pancreatic NETs a different group among NET metastases?</a:t>
            </a:r>
          </a:p>
          <a:p>
            <a:pPr marL="0" indent="0">
              <a:buNone/>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91377" y="253041"/>
            <a:ext cx="4144295" cy="847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6134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Liver transplantation for </a:t>
            </a:r>
            <a:r>
              <a:rPr lang="en-US" dirty="0" err="1" smtClean="0"/>
              <a:t>unresectable</a:t>
            </a:r>
            <a:r>
              <a:rPr lang="en-US" dirty="0" smtClean="0"/>
              <a:t> </a:t>
            </a:r>
            <a:r>
              <a:rPr lang="en-US" dirty="0" err="1" smtClean="0"/>
              <a:t>pNET</a:t>
            </a:r>
            <a:r>
              <a:rPr lang="en-US" dirty="0" smtClean="0"/>
              <a:t> liver metastases</a:t>
            </a:r>
            <a:endParaRPr lang="en-US" dirty="0"/>
          </a:p>
        </p:txBody>
      </p:sp>
      <p:sp>
        <p:nvSpPr>
          <p:cNvPr id="4" name="Rectangle 3"/>
          <p:cNvSpPr/>
          <p:nvPr/>
        </p:nvSpPr>
        <p:spPr>
          <a:xfrm>
            <a:off x="467544" y="1700808"/>
            <a:ext cx="8424936" cy="4401205"/>
          </a:xfrm>
          <a:prstGeom prst="rect">
            <a:avLst/>
          </a:prstGeom>
        </p:spPr>
        <p:txBody>
          <a:bodyPr wrap="square">
            <a:spAutoFit/>
          </a:bodyPr>
          <a:lstStyle/>
          <a:p>
            <a:pPr algn="ctr"/>
            <a:r>
              <a:rPr lang="en-US" sz="2400" dirty="0" smtClean="0"/>
              <a:t>Are liver </a:t>
            </a:r>
            <a:r>
              <a:rPr lang="en-US" sz="2400" dirty="0" err="1" smtClean="0"/>
              <a:t>mets</a:t>
            </a:r>
            <a:r>
              <a:rPr lang="en-US" sz="2400" dirty="0" smtClean="0"/>
              <a:t> originating from pancreatic NETs a different group among NET metastases?</a:t>
            </a:r>
          </a:p>
          <a:p>
            <a:pPr algn="ctr"/>
            <a:endParaRPr lang="en-US" sz="2400" dirty="0"/>
          </a:p>
          <a:p>
            <a:pPr marL="342900" indent="-342900">
              <a:buFont typeface="Arial" pitchFamily="34" charset="0"/>
              <a:buChar char="•"/>
            </a:pPr>
            <a:r>
              <a:rPr lang="en-US" sz="2400" dirty="0" err="1" smtClean="0"/>
              <a:t>pNETs</a:t>
            </a:r>
            <a:r>
              <a:rPr lang="en-US" sz="2400" dirty="0" smtClean="0"/>
              <a:t> have a 5 year survival rate of 30-60% whereas gastrointestinal NETs show  a survival rate of 60-90% (1,2)</a:t>
            </a:r>
          </a:p>
          <a:p>
            <a:pPr marL="342900" indent="-342900">
              <a:buFont typeface="Arial" pitchFamily="34" charset="0"/>
              <a:buChar char="•"/>
            </a:pPr>
            <a:endParaRPr lang="en-US" sz="2400" dirty="0"/>
          </a:p>
          <a:p>
            <a:endParaRPr lang="en-US" sz="2400" dirty="0" smtClean="0"/>
          </a:p>
          <a:p>
            <a:endParaRPr lang="en-US" sz="2400" dirty="0" smtClean="0"/>
          </a:p>
          <a:p>
            <a:pPr marL="342900" indent="-342900">
              <a:buFont typeface="Arial" pitchFamily="34" charset="0"/>
              <a:buChar char="•"/>
            </a:pPr>
            <a:endParaRPr lang="en-US" sz="2400" dirty="0" smtClean="0"/>
          </a:p>
          <a:p>
            <a:r>
              <a:rPr lang="en-US" sz="1000" dirty="0" smtClean="0"/>
              <a:t>(1) </a:t>
            </a:r>
            <a:r>
              <a:rPr lang="en-US" sz="1000" dirty="0" err="1"/>
              <a:t>Panzuto</a:t>
            </a:r>
            <a:r>
              <a:rPr lang="en-US" sz="1000" dirty="0"/>
              <a:t> F, </a:t>
            </a:r>
            <a:r>
              <a:rPr lang="en-US" sz="1000" dirty="0" err="1"/>
              <a:t>Nasoni</a:t>
            </a:r>
            <a:r>
              <a:rPr lang="en-US" sz="1000" dirty="0"/>
              <a:t> S, </a:t>
            </a:r>
            <a:r>
              <a:rPr lang="en-US" sz="1000" dirty="0" err="1"/>
              <a:t>Falconi</a:t>
            </a:r>
            <a:r>
              <a:rPr lang="en-US" sz="1000" dirty="0"/>
              <a:t> M, </a:t>
            </a:r>
            <a:r>
              <a:rPr lang="en-US" sz="1000" dirty="0" err="1"/>
              <a:t>Corleto</a:t>
            </a:r>
            <a:r>
              <a:rPr lang="en-US" sz="1000" dirty="0"/>
              <a:t> VD, </a:t>
            </a:r>
            <a:r>
              <a:rPr lang="en-US" sz="1000" dirty="0" err="1"/>
              <a:t>Capurso</a:t>
            </a:r>
            <a:r>
              <a:rPr lang="en-US" sz="1000" dirty="0"/>
              <a:t> G, </a:t>
            </a:r>
            <a:r>
              <a:rPr lang="en-US" sz="1000" dirty="0" err="1" smtClean="0"/>
              <a:t>Cassetta</a:t>
            </a:r>
            <a:r>
              <a:rPr lang="en-US" sz="1000" dirty="0"/>
              <a:t> </a:t>
            </a:r>
            <a:r>
              <a:rPr lang="en-US" sz="1000" dirty="0" smtClean="0"/>
              <a:t>S</a:t>
            </a:r>
            <a:r>
              <a:rPr lang="en-US" sz="1000" dirty="0"/>
              <a:t>, et al. Prognostic factors and survival in endocrine </a:t>
            </a:r>
            <a:r>
              <a:rPr lang="en-US" sz="1000" dirty="0" smtClean="0"/>
              <a:t>tumor patients</a:t>
            </a:r>
            <a:r>
              <a:rPr lang="en-US" sz="1000" dirty="0"/>
              <a:t>: comparison between gastrointestinal and </a:t>
            </a:r>
            <a:r>
              <a:rPr lang="en-US" sz="1000" dirty="0" smtClean="0"/>
              <a:t>pancreatic localization</a:t>
            </a:r>
            <a:r>
              <a:rPr lang="en-US" sz="1000" dirty="0"/>
              <a:t>. </a:t>
            </a:r>
            <a:r>
              <a:rPr lang="en-US" sz="1000" dirty="0" err="1"/>
              <a:t>Endocr</a:t>
            </a:r>
            <a:r>
              <a:rPr lang="en-US" sz="1000" dirty="0"/>
              <a:t> </a:t>
            </a:r>
            <a:r>
              <a:rPr lang="en-US" sz="1000" dirty="0" err="1"/>
              <a:t>Relat</a:t>
            </a:r>
            <a:r>
              <a:rPr lang="en-US" sz="1000" dirty="0"/>
              <a:t> Cancer. 2005;12:1083–92</a:t>
            </a:r>
            <a:r>
              <a:rPr lang="en-US" sz="1000" dirty="0" smtClean="0"/>
              <a:t>.</a:t>
            </a:r>
          </a:p>
          <a:p>
            <a:r>
              <a:rPr lang="en-US" sz="1000" dirty="0" smtClean="0"/>
              <a:t>(2) </a:t>
            </a:r>
            <a:r>
              <a:rPr lang="it-IT" sz="1000" dirty="0"/>
              <a:t>Tomassetti P, Campana D, Piscitelli L, Casadei R, Santini </a:t>
            </a:r>
            <a:r>
              <a:rPr lang="it-IT" sz="1000" dirty="0" smtClean="0"/>
              <a:t>D, </a:t>
            </a:r>
            <a:r>
              <a:rPr lang="en-US" sz="1000" dirty="0" err="1" smtClean="0"/>
              <a:t>Nori</a:t>
            </a:r>
            <a:r>
              <a:rPr lang="en-US" sz="1000" dirty="0" smtClean="0"/>
              <a:t> </a:t>
            </a:r>
            <a:r>
              <a:rPr lang="en-US" sz="1000" dirty="0"/>
              <a:t>F, et al. Endocrine pancreatic tumors: factors correlated </a:t>
            </a:r>
            <a:r>
              <a:rPr lang="en-US" sz="1000" dirty="0" smtClean="0"/>
              <a:t>with survival</a:t>
            </a:r>
            <a:r>
              <a:rPr lang="en-US" sz="1000" dirty="0"/>
              <a:t>. Ann </a:t>
            </a:r>
            <a:r>
              <a:rPr lang="en-US" sz="1000" dirty="0" err="1"/>
              <a:t>Oncol</a:t>
            </a:r>
            <a:r>
              <a:rPr lang="en-US" sz="1000" dirty="0"/>
              <a:t>. 2005;16:1806–10.</a:t>
            </a:r>
            <a:endParaRPr lang="en-US" sz="1000" dirty="0" smtClean="0"/>
          </a:p>
          <a:p>
            <a:pPr marL="342900" indent="-342900">
              <a:buFont typeface="Arial" pitchFamily="34" charset="0"/>
              <a:buChar char="•"/>
            </a:pPr>
            <a:endParaRPr lang="en-US" sz="2400" dirty="0" smtClean="0"/>
          </a:p>
        </p:txBody>
      </p:sp>
    </p:spTree>
    <p:extLst>
      <p:ext uri="{BB962C8B-B14F-4D97-AF65-F5344CB8AC3E}">
        <p14:creationId xmlns:p14="http://schemas.microsoft.com/office/powerpoint/2010/main" val="32288730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2197" y="1316961"/>
            <a:ext cx="8224259" cy="599871"/>
          </a:xfrm>
        </p:spPr>
        <p:txBody>
          <a:bodyPr/>
          <a:lstStyle/>
          <a:p>
            <a:pPr marL="0" indent="0" algn="ctr">
              <a:buNone/>
            </a:pPr>
            <a:r>
              <a:rPr lang="en-US" dirty="0" smtClean="0"/>
              <a:t>Who benefits most?</a:t>
            </a:r>
          </a:p>
          <a:p>
            <a:pPr marL="0" indent="0" algn="ctr">
              <a:buNone/>
            </a:pPr>
            <a:endParaRPr lang="en-US" dirty="0"/>
          </a:p>
        </p:txBody>
      </p:sp>
      <p:sp>
        <p:nvSpPr>
          <p:cNvPr id="5" name="Rectangle 4"/>
          <p:cNvSpPr/>
          <p:nvPr/>
        </p:nvSpPr>
        <p:spPr>
          <a:xfrm>
            <a:off x="251520" y="116632"/>
            <a:ext cx="8640960" cy="1200329"/>
          </a:xfrm>
          <a:prstGeom prst="rect">
            <a:avLst/>
          </a:prstGeom>
        </p:spPr>
        <p:txBody>
          <a:bodyPr wrap="square">
            <a:spAutoFit/>
          </a:bodyPr>
          <a:lstStyle/>
          <a:p>
            <a:pPr algn="ctr"/>
            <a:r>
              <a:rPr lang="en-US" sz="3600" dirty="0" smtClean="0"/>
              <a:t>Liver transplantation for </a:t>
            </a:r>
            <a:r>
              <a:rPr lang="en-US" sz="3600" dirty="0" err="1" smtClean="0"/>
              <a:t>unresectable</a:t>
            </a:r>
            <a:r>
              <a:rPr lang="en-US" sz="3600" dirty="0" smtClean="0"/>
              <a:t> </a:t>
            </a:r>
            <a:r>
              <a:rPr lang="en-US" sz="3600" dirty="0" err="1" smtClean="0"/>
              <a:t>pNET</a:t>
            </a:r>
            <a:r>
              <a:rPr lang="en-US" sz="3600" dirty="0" smtClean="0"/>
              <a:t> liver metastases</a:t>
            </a:r>
            <a:endParaRPr lang="en-US" sz="36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852810"/>
            <a:ext cx="36957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3212976"/>
            <a:ext cx="2376264" cy="3416320"/>
          </a:xfrm>
          <a:prstGeom prst="rect">
            <a:avLst/>
          </a:prstGeom>
          <a:noFill/>
        </p:spPr>
        <p:txBody>
          <a:bodyPr wrap="square" rtlCol="0">
            <a:spAutoFit/>
          </a:bodyPr>
          <a:lstStyle/>
          <a:p>
            <a:r>
              <a:rPr lang="en-US" dirty="0" smtClean="0"/>
              <a:t>Eligibility criteria:</a:t>
            </a:r>
          </a:p>
          <a:p>
            <a:pPr marL="285750" indent="-285750">
              <a:buFontTx/>
              <a:buChar char="-"/>
            </a:pPr>
            <a:r>
              <a:rPr lang="en-US" dirty="0" smtClean="0"/>
              <a:t>Radiographic evidence of disease stability for a minimum of 6 months</a:t>
            </a:r>
          </a:p>
          <a:p>
            <a:pPr marL="285750" indent="-285750">
              <a:buFontTx/>
              <a:buChar char="-"/>
            </a:pPr>
            <a:r>
              <a:rPr lang="en-US" dirty="0" smtClean="0"/>
              <a:t>Low grade disease without </a:t>
            </a:r>
            <a:r>
              <a:rPr lang="en-US" dirty="0" err="1" smtClean="0"/>
              <a:t>extrahepatic</a:t>
            </a:r>
            <a:r>
              <a:rPr lang="en-US" dirty="0" smtClean="0"/>
              <a:t> involvement</a:t>
            </a:r>
          </a:p>
          <a:p>
            <a:pPr marL="285750" indent="-285750">
              <a:buFontTx/>
              <a:buChar char="-"/>
            </a:pPr>
            <a:r>
              <a:rPr lang="en-US" dirty="0" smtClean="0"/>
              <a:t>Age younger than 55 years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39" y="1766161"/>
            <a:ext cx="3361657" cy="132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8131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3297014"/>
            <a:ext cx="4232738" cy="200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54" y="19731"/>
            <a:ext cx="7931544" cy="261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5301208"/>
            <a:ext cx="4688918" cy="10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8497" y="2615208"/>
            <a:ext cx="6182830" cy="646331"/>
          </a:xfrm>
          <a:prstGeom prst="rect">
            <a:avLst/>
          </a:prstGeom>
        </p:spPr>
        <p:txBody>
          <a:bodyPr wrap="square">
            <a:spAutoFit/>
          </a:bodyPr>
          <a:lstStyle/>
          <a:p>
            <a:r>
              <a:rPr lang="en-US" dirty="0"/>
              <a:t>Consensus Conference of the E-AHBPA-  European-African </a:t>
            </a:r>
            <a:r>
              <a:rPr lang="en-US" dirty="0" err="1"/>
              <a:t>Hepato</a:t>
            </a:r>
            <a:r>
              <a:rPr lang="en-US" dirty="0"/>
              <a:t>-</a:t>
            </a:r>
            <a:r>
              <a:rPr lang="en-US" dirty="0" err="1"/>
              <a:t>Pancreato</a:t>
            </a:r>
            <a:r>
              <a:rPr lang="en-US" dirty="0"/>
              <a:t>-Biliary Association, Dec 12-13 2012, London</a:t>
            </a:r>
          </a:p>
        </p:txBody>
      </p:sp>
    </p:spTree>
    <p:extLst>
      <p:ext uri="{BB962C8B-B14F-4D97-AF65-F5344CB8AC3E}">
        <p14:creationId xmlns:p14="http://schemas.microsoft.com/office/powerpoint/2010/main" val="894999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1" y="0"/>
            <a:ext cx="7620000" cy="1143000"/>
          </a:xfrm>
        </p:spPr>
        <p:txBody>
          <a:bodyPr/>
          <a:lstStyle/>
          <a:p>
            <a:r>
              <a:rPr lang="en-US" sz="3200" dirty="0"/>
              <a:t>Classification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679" y="1026700"/>
            <a:ext cx="615328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77" y="2570579"/>
            <a:ext cx="6239027" cy="212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79" y="4697955"/>
            <a:ext cx="62198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2036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896"/>
            <a:ext cx="7787208" cy="3633267"/>
          </a:xfrm>
        </p:spPr>
        <p:txBody>
          <a:bodyPr>
            <a:normAutofit/>
          </a:bodyPr>
          <a:lstStyle/>
          <a:p>
            <a:pPr marL="0" indent="0">
              <a:buNone/>
            </a:pPr>
            <a:r>
              <a:rPr lang="en-US" dirty="0" smtClean="0"/>
              <a:t>When should a liver transplantation be done?</a:t>
            </a:r>
          </a:p>
          <a:p>
            <a:r>
              <a:rPr lang="en-US" dirty="0" smtClean="0"/>
              <a:t>Liver </a:t>
            </a:r>
            <a:r>
              <a:rPr lang="en-US" dirty="0" err="1" smtClean="0"/>
              <a:t>mets</a:t>
            </a:r>
            <a:r>
              <a:rPr lang="en-US" dirty="0" smtClean="0"/>
              <a:t> from NETs are an accepted indication for liver transplantation because most often they show a low biological aggressiveness and indolent growth</a:t>
            </a:r>
          </a:p>
          <a:p>
            <a:r>
              <a:rPr lang="en-US" dirty="0" smtClean="0"/>
              <a:t>5-year overall survival rates are comparable with those reported after LT for </a:t>
            </a:r>
            <a:r>
              <a:rPr lang="en-US" dirty="0" err="1" smtClean="0"/>
              <a:t>hepatocarcinomas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54" y="19731"/>
            <a:ext cx="7931544" cy="261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3326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When should a liver transplantation be done?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22" y="0"/>
            <a:ext cx="7931544" cy="261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3068960"/>
            <a:ext cx="6480720" cy="1754326"/>
          </a:xfrm>
          <a:prstGeom prst="rect">
            <a:avLst/>
          </a:prstGeom>
          <a:noFill/>
        </p:spPr>
        <p:txBody>
          <a:bodyPr wrap="square" rtlCol="0">
            <a:spAutoFit/>
          </a:bodyPr>
          <a:lstStyle/>
          <a:p>
            <a:r>
              <a:rPr lang="en-US" dirty="0"/>
              <a:t>When should a liver </a:t>
            </a:r>
            <a:r>
              <a:rPr lang="en-US" dirty="0" smtClean="0"/>
              <a:t>transplantation NOT  </a:t>
            </a:r>
            <a:r>
              <a:rPr lang="en-US" dirty="0"/>
              <a:t>be done</a:t>
            </a:r>
            <a:r>
              <a:rPr lang="en-US" dirty="0" smtClean="0"/>
              <a:t>?</a:t>
            </a:r>
          </a:p>
          <a:p>
            <a:pPr marL="285750" indent="-285750">
              <a:buFont typeface="Arial" pitchFamily="34" charset="0"/>
              <a:buChar char="•"/>
            </a:pPr>
            <a:r>
              <a:rPr lang="en-US" dirty="0" smtClean="0"/>
              <a:t>Poorly differentiated tumors</a:t>
            </a:r>
          </a:p>
          <a:p>
            <a:pPr marL="285750" indent="-285750">
              <a:buFont typeface="Arial" pitchFamily="34" charset="0"/>
              <a:buChar char="•"/>
            </a:pPr>
            <a:r>
              <a:rPr lang="en-US" dirty="0" smtClean="0"/>
              <a:t>Non-portal system tumor drainage</a:t>
            </a:r>
          </a:p>
          <a:p>
            <a:pPr marL="285750" indent="-285750">
              <a:buFont typeface="Arial" pitchFamily="34" charset="0"/>
              <a:buChar char="•"/>
            </a:pPr>
            <a:r>
              <a:rPr lang="en-US" dirty="0" err="1" smtClean="0"/>
              <a:t>Extrahepatic</a:t>
            </a:r>
            <a:r>
              <a:rPr lang="en-US" dirty="0" smtClean="0"/>
              <a:t> metastases (apart from </a:t>
            </a:r>
            <a:r>
              <a:rPr lang="en-US" dirty="0" err="1" smtClean="0"/>
              <a:t>perihylar</a:t>
            </a:r>
            <a:r>
              <a:rPr lang="en-US" dirty="0" smtClean="0"/>
              <a:t> lymph nodes)</a:t>
            </a:r>
          </a:p>
          <a:p>
            <a:pPr marL="285750" indent="-285750">
              <a:buFont typeface="Arial" pitchFamily="34" charset="0"/>
              <a:buChar char="•"/>
            </a:pPr>
            <a:r>
              <a:rPr lang="en-US" dirty="0" smtClean="0"/>
              <a:t>Severe carcinoid </a:t>
            </a:r>
            <a:r>
              <a:rPr lang="en-US" smtClean="0"/>
              <a:t>heart disease </a:t>
            </a:r>
            <a:endParaRPr lang="en-US" dirty="0"/>
          </a:p>
          <a:p>
            <a:endParaRPr lang="en-US" dirty="0"/>
          </a:p>
        </p:txBody>
      </p:sp>
    </p:spTree>
    <p:extLst>
      <p:ext uri="{BB962C8B-B14F-4D97-AF65-F5344CB8AC3E}">
        <p14:creationId xmlns:p14="http://schemas.microsoft.com/office/powerpoint/2010/main" val="396671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859216" cy="4525963"/>
          </a:xfrm>
        </p:spPr>
        <p:txBody>
          <a:bodyPr>
            <a:normAutofit fontScale="62500" lnSpcReduction="20000"/>
          </a:bodyPr>
          <a:lstStyle/>
          <a:p>
            <a:pPr marL="0" indent="0">
              <a:buNone/>
            </a:pPr>
            <a:r>
              <a:rPr lang="en-US" dirty="0" smtClean="0"/>
              <a:t>Prognostic factors for recurrence after LT for NETs</a:t>
            </a:r>
          </a:p>
          <a:p>
            <a:r>
              <a:rPr lang="en-US" dirty="0" smtClean="0"/>
              <a:t>Time on the waiting list for LT – assessment of the biological behavior of the tumor (</a:t>
            </a:r>
            <a:r>
              <a:rPr lang="en-US" dirty="0" err="1" smtClean="0"/>
              <a:t>Gedaly</a:t>
            </a:r>
            <a:r>
              <a:rPr lang="en-US" dirty="0" smtClean="0"/>
              <a:t> et al described better outcomes for patients who waited more than 2 months before LT)</a:t>
            </a:r>
          </a:p>
          <a:p>
            <a:r>
              <a:rPr lang="en-US" dirty="0" smtClean="0"/>
              <a:t>KI67 – a strong prognostic factor – Rossi et al retrospectively divided patients from 4 series (1-4) in two groups – low risk group (Ki67&lt;2%) and a high risk group (Ki67&gt;2%). Low risk patients had better one and three year survival and better disease free survival in comparison with high risk patients with only 17% of high risk patients free from recurrence at three years versus 52% of low risk patients</a:t>
            </a:r>
          </a:p>
          <a:p>
            <a:endParaRPr lang="en-US" dirty="0" smtClean="0"/>
          </a:p>
          <a:p>
            <a:endParaRPr lang="en-US" dirty="0" smtClean="0"/>
          </a:p>
          <a:p>
            <a:endParaRPr lang="en-US" dirty="0"/>
          </a:p>
          <a:p>
            <a:endParaRPr lang="en-US" dirty="0" smtClean="0"/>
          </a:p>
          <a:p>
            <a:endParaRPr lang="en-US" dirty="0" smtClean="0"/>
          </a:p>
          <a:p>
            <a:endParaRPr lang="en-US" dirty="0"/>
          </a:p>
          <a:p>
            <a:pPr marL="0" indent="0">
              <a:buNone/>
            </a:pPr>
            <a:r>
              <a:rPr lang="en-US" sz="2100" dirty="0" smtClean="0"/>
              <a:t>(1) </a:t>
            </a:r>
            <a:r>
              <a:rPr lang="de-DE" sz="2100" dirty="0"/>
              <a:t>Rosenau J, Bahr MJ, von Wasielewski R, Mengel M, </a:t>
            </a:r>
            <a:r>
              <a:rPr lang="de-DE" sz="2100" dirty="0" smtClean="0"/>
              <a:t>Schmidt </a:t>
            </a:r>
            <a:r>
              <a:rPr lang="en-US" sz="2100" dirty="0" smtClean="0"/>
              <a:t>HH</a:t>
            </a:r>
            <a:r>
              <a:rPr lang="en-US" sz="2100" dirty="0"/>
              <a:t>, </a:t>
            </a:r>
            <a:r>
              <a:rPr lang="en-US" sz="2100" dirty="0" err="1"/>
              <a:t>Nashan</a:t>
            </a:r>
            <a:r>
              <a:rPr lang="en-US" sz="2100" dirty="0"/>
              <a:t> B, et al. Ki67, E-cadherin, and p53 as </a:t>
            </a:r>
            <a:r>
              <a:rPr lang="en-US" sz="2100" dirty="0" smtClean="0"/>
              <a:t>prognostic indicators </a:t>
            </a:r>
            <a:r>
              <a:rPr lang="en-US" sz="2100" dirty="0"/>
              <a:t>of long-term outcome after liver transplantation </a:t>
            </a:r>
            <a:r>
              <a:rPr lang="en-US" sz="2100" dirty="0" smtClean="0"/>
              <a:t>for metastatic </a:t>
            </a:r>
            <a:r>
              <a:rPr lang="en-US" sz="2100" dirty="0"/>
              <a:t>neuroendocrine tumors. </a:t>
            </a:r>
            <a:r>
              <a:rPr lang="en-US" sz="2100" dirty="0" smtClean="0"/>
              <a:t>Transplantation. 2002;73:386–94</a:t>
            </a:r>
            <a:r>
              <a:rPr lang="en-US" sz="2100" dirty="0"/>
              <a:t>.</a:t>
            </a:r>
          </a:p>
          <a:p>
            <a:pPr marL="0" indent="0">
              <a:buNone/>
            </a:pPr>
            <a:r>
              <a:rPr lang="en-US" sz="2100" dirty="0" smtClean="0"/>
              <a:t>(2) </a:t>
            </a:r>
            <a:r>
              <a:rPr lang="en-US" sz="2100" dirty="0" err="1" smtClean="0"/>
              <a:t>Ahlman</a:t>
            </a:r>
            <a:r>
              <a:rPr lang="en-US" sz="2100" dirty="0" smtClean="0"/>
              <a:t> </a:t>
            </a:r>
            <a:r>
              <a:rPr lang="en-US" sz="2100" dirty="0"/>
              <a:t>H, </a:t>
            </a:r>
            <a:r>
              <a:rPr lang="en-US" sz="2100" dirty="0" err="1"/>
              <a:t>Friman</a:t>
            </a:r>
            <a:r>
              <a:rPr lang="en-US" sz="2100" dirty="0"/>
              <a:t> S, </a:t>
            </a:r>
            <a:r>
              <a:rPr lang="en-US" sz="2100" dirty="0" err="1"/>
              <a:t>Cahlin</a:t>
            </a:r>
            <a:r>
              <a:rPr lang="en-US" sz="2100" dirty="0"/>
              <a:t> C, Nilsson O, </a:t>
            </a:r>
            <a:r>
              <a:rPr lang="en-US" sz="2100" dirty="0" err="1"/>
              <a:t>Jansson</a:t>
            </a:r>
            <a:r>
              <a:rPr lang="en-US" sz="2100" dirty="0"/>
              <a:t> S, </a:t>
            </a:r>
            <a:r>
              <a:rPr lang="en-US" sz="2100" dirty="0" err="1" smtClean="0"/>
              <a:t>Wangberg</a:t>
            </a:r>
            <a:r>
              <a:rPr lang="en-US" sz="2100" dirty="0"/>
              <a:t> </a:t>
            </a:r>
            <a:r>
              <a:rPr lang="en-US" sz="2100" dirty="0" smtClean="0"/>
              <a:t>B</a:t>
            </a:r>
            <a:r>
              <a:rPr lang="en-US" sz="2100" dirty="0"/>
              <a:t>, et al. Liver transplantation for treatment of metastatic </a:t>
            </a:r>
            <a:r>
              <a:rPr lang="en-US" sz="2100" dirty="0" smtClean="0"/>
              <a:t>neuroendocrine tumors</a:t>
            </a:r>
            <a:r>
              <a:rPr lang="en-US" sz="2100" dirty="0"/>
              <a:t>. Ann N Y </a:t>
            </a:r>
            <a:r>
              <a:rPr lang="en-US" sz="2100" dirty="0" err="1"/>
              <a:t>Acad</a:t>
            </a:r>
            <a:r>
              <a:rPr lang="en-US" sz="2100" dirty="0"/>
              <a:t> Sci. </a:t>
            </a:r>
            <a:r>
              <a:rPr lang="en-US" sz="2100" dirty="0" smtClean="0"/>
              <a:t>2004;1014:265–9. </a:t>
            </a:r>
          </a:p>
          <a:p>
            <a:pPr marL="0" indent="0">
              <a:buNone/>
            </a:pPr>
            <a:r>
              <a:rPr lang="en-US" sz="2100" dirty="0" smtClean="0"/>
              <a:t>(3) Van </a:t>
            </a:r>
            <a:r>
              <a:rPr lang="en-US" sz="2100" dirty="0" err="1"/>
              <a:t>Vilsteren</a:t>
            </a:r>
            <a:r>
              <a:rPr lang="en-US" sz="2100" dirty="0"/>
              <a:t> FG, Baskin-</a:t>
            </a:r>
            <a:r>
              <a:rPr lang="en-US" sz="2100" dirty="0" err="1"/>
              <a:t>Bey</a:t>
            </a:r>
            <a:r>
              <a:rPr lang="en-US" sz="2100" dirty="0"/>
              <a:t> ES, </a:t>
            </a:r>
            <a:r>
              <a:rPr lang="en-US" sz="2100" dirty="0" err="1"/>
              <a:t>Nagorney</a:t>
            </a:r>
            <a:r>
              <a:rPr lang="en-US" sz="2100" dirty="0"/>
              <a:t> DM, Sanderson </a:t>
            </a:r>
            <a:r>
              <a:rPr lang="en-US" sz="2100" dirty="0" smtClean="0"/>
              <a:t>SO, </a:t>
            </a:r>
            <a:r>
              <a:rPr lang="en-US" sz="2100" dirty="0" err="1" smtClean="0"/>
              <a:t>Kremers</a:t>
            </a:r>
            <a:r>
              <a:rPr lang="en-US" sz="2100" dirty="0" smtClean="0"/>
              <a:t> </a:t>
            </a:r>
            <a:r>
              <a:rPr lang="en-US" sz="2100" dirty="0"/>
              <a:t>WK, Rosen CB, et al. Liver transplantation for </a:t>
            </a:r>
            <a:r>
              <a:rPr lang="en-US" sz="2100" dirty="0" err="1" smtClean="0"/>
              <a:t>gastroenteropancreatic</a:t>
            </a:r>
            <a:r>
              <a:rPr lang="en-US" sz="2100" dirty="0"/>
              <a:t> </a:t>
            </a:r>
            <a:r>
              <a:rPr lang="en-US" sz="2100" dirty="0" smtClean="0"/>
              <a:t>neuroendocrine </a:t>
            </a:r>
            <a:r>
              <a:rPr lang="en-US" sz="2100" dirty="0"/>
              <a:t>cancers: defining </a:t>
            </a:r>
            <a:r>
              <a:rPr lang="en-US" sz="2100" dirty="0" smtClean="0"/>
              <a:t>selection criteria </a:t>
            </a:r>
            <a:r>
              <a:rPr lang="en-US" sz="2100" dirty="0"/>
              <a:t>to improve survival. Liver </a:t>
            </a:r>
            <a:r>
              <a:rPr lang="en-US" sz="2100" dirty="0" err="1"/>
              <a:t>Transpl</a:t>
            </a:r>
            <a:r>
              <a:rPr lang="en-US" sz="2100" dirty="0"/>
              <a:t>. 2006;12:448–56.</a:t>
            </a:r>
          </a:p>
          <a:p>
            <a:pPr marL="0" indent="0">
              <a:buNone/>
            </a:pPr>
            <a:r>
              <a:rPr lang="en-US" sz="2100" dirty="0" smtClean="0"/>
              <a:t>(4) </a:t>
            </a:r>
            <a:r>
              <a:rPr lang="en-US" sz="2100" dirty="0" err="1"/>
              <a:t>Olausson</a:t>
            </a:r>
            <a:r>
              <a:rPr lang="en-US" sz="2100" dirty="0"/>
              <a:t> M, </a:t>
            </a:r>
            <a:r>
              <a:rPr lang="en-US" sz="2100" dirty="0" err="1"/>
              <a:t>Friman</a:t>
            </a:r>
            <a:r>
              <a:rPr lang="en-US" sz="2100" dirty="0"/>
              <a:t> S, </a:t>
            </a:r>
            <a:r>
              <a:rPr lang="en-US" sz="2100" dirty="0" err="1"/>
              <a:t>Herlenius</a:t>
            </a:r>
            <a:r>
              <a:rPr lang="en-US" sz="2100" dirty="0"/>
              <a:t> G, </a:t>
            </a:r>
            <a:r>
              <a:rPr lang="en-US" sz="2100" dirty="0" err="1"/>
              <a:t>Cahlin</a:t>
            </a:r>
            <a:r>
              <a:rPr lang="en-US" sz="2100" dirty="0"/>
              <a:t> C, Nilsson </a:t>
            </a:r>
            <a:r>
              <a:rPr lang="en-US" sz="2100" dirty="0" smtClean="0"/>
              <a:t>O, </a:t>
            </a:r>
            <a:r>
              <a:rPr lang="en-US" sz="2100" dirty="0" err="1" smtClean="0"/>
              <a:t>Jansson</a:t>
            </a:r>
            <a:r>
              <a:rPr lang="en-US" sz="2100" dirty="0" smtClean="0"/>
              <a:t> </a:t>
            </a:r>
            <a:r>
              <a:rPr lang="en-US" sz="2100" dirty="0"/>
              <a:t>S, et al. </a:t>
            </a:r>
            <a:r>
              <a:rPr lang="en-US" sz="2100" dirty="0" err="1"/>
              <a:t>Orthotopic</a:t>
            </a:r>
            <a:r>
              <a:rPr lang="en-US" sz="2100" dirty="0"/>
              <a:t> liver or multivisceral </a:t>
            </a:r>
            <a:r>
              <a:rPr lang="en-US" sz="2100" dirty="0" smtClean="0"/>
              <a:t>transplantation as </a:t>
            </a:r>
            <a:r>
              <a:rPr lang="en-US" sz="2100" dirty="0"/>
              <a:t>treatment of metastatic neuroendocrine tumors. Liver </a:t>
            </a:r>
            <a:r>
              <a:rPr lang="en-US" sz="2100" dirty="0" smtClean="0"/>
              <a:t>Transpl.2007;13:327–33</a:t>
            </a:r>
          </a:p>
        </p:txBody>
      </p:sp>
      <p:sp>
        <p:nvSpPr>
          <p:cNvPr id="4" name="Rectangle 3"/>
          <p:cNvSpPr/>
          <p:nvPr/>
        </p:nvSpPr>
        <p:spPr>
          <a:xfrm>
            <a:off x="107504" y="226095"/>
            <a:ext cx="8424936" cy="1077218"/>
          </a:xfrm>
          <a:prstGeom prst="rect">
            <a:avLst/>
          </a:prstGeom>
        </p:spPr>
        <p:txBody>
          <a:bodyPr wrap="square">
            <a:spAutoFit/>
          </a:bodyPr>
          <a:lstStyle/>
          <a:p>
            <a:pPr algn="ctr"/>
            <a:r>
              <a:rPr lang="en-US" sz="3200" dirty="0" smtClean="0"/>
              <a:t>Liver transplantation for </a:t>
            </a:r>
            <a:r>
              <a:rPr lang="en-US" sz="3200" dirty="0" err="1" smtClean="0"/>
              <a:t>unresectable</a:t>
            </a:r>
            <a:r>
              <a:rPr lang="en-US" sz="3200" dirty="0" smtClean="0"/>
              <a:t> </a:t>
            </a:r>
            <a:r>
              <a:rPr lang="en-US" sz="3200" dirty="0" err="1" smtClean="0"/>
              <a:t>pNET</a:t>
            </a:r>
            <a:r>
              <a:rPr lang="en-US" sz="3200" dirty="0" smtClean="0"/>
              <a:t> liver metastases</a:t>
            </a:r>
            <a:endParaRPr lang="en-US" sz="3200" dirty="0"/>
          </a:p>
        </p:txBody>
      </p:sp>
    </p:spTree>
    <p:extLst>
      <p:ext uri="{BB962C8B-B14F-4D97-AF65-F5344CB8AC3E}">
        <p14:creationId xmlns:p14="http://schemas.microsoft.com/office/powerpoint/2010/main" val="5557846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Liver transplantation for </a:t>
            </a:r>
            <a:r>
              <a:rPr lang="en-US" sz="4000" dirty="0" err="1" smtClean="0"/>
              <a:t>unresectable</a:t>
            </a:r>
            <a:r>
              <a:rPr lang="en-US" sz="4000" dirty="0" smtClean="0"/>
              <a:t> </a:t>
            </a:r>
            <a:r>
              <a:rPr lang="en-US" sz="4000" dirty="0" err="1" smtClean="0"/>
              <a:t>pNET</a:t>
            </a:r>
            <a:r>
              <a:rPr lang="en-US" sz="4000" dirty="0" smtClean="0"/>
              <a:t> liver metastases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Treatment options following recurrence after LT</a:t>
            </a:r>
          </a:p>
          <a:p>
            <a:r>
              <a:rPr lang="en-US" dirty="0" smtClean="0"/>
              <a:t>RFA</a:t>
            </a:r>
          </a:p>
          <a:p>
            <a:r>
              <a:rPr lang="en-US" dirty="0" smtClean="0"/>
              <a:t>TAE</a:t>
            </a:r>
          </a:p>
          <a:p>
            <a:r>
              <a:rPr lang="en-US" dirty="0" smtClean="0"/>
              <a:t>TACE</a:t>
            </a:r>
          </a:p>
          <a:p>
            <a:r>
              <a:rPr lang="en-US" dirty="0" smtClean="0"/>
              <a:t>Liver resection – theoretically an option, no data available in the setting of NETs</a:t>
            </a:r>
          </a:p>
          <a:p>
            <a:r>
              <a:rPr lang="en-US" dirty="0" err="1" smtClean="0"/>
              <a:t>Radionuclid</a:t>
            </a:r>
            <a:r>
              <a:rPr lang="en-US" dirty="0" smtClean="0"/>
              <a:t> targeted therapy if </a:t>
            </a:r>
            <a:r>
              <a:rPr lang="en-US" dirty="0" err="1" smtClean="0"/>
              <a:t>somatostatin</a:t>
            </a:r>
            <a:r>
              <a:rPr lang="en-US" dirty="0" smtClean="0"/>
              <a:t> receptor functional imaging is avid</a:t>
            </a:r>
            <a:endParaRPr lang="en-US" dirty="0"/>
          </a:p>
        </p:txBody>
      </p:sp>
      <p:sp>
        <p:nvSpPr>
          <p:cNvPr id="4" name="Right Brace 3"/>
          <p:cNvSpPr/>
          <p:nvPr/>
        </p:nvSpPr>
        <p:spPr>
          <a:xfrm>
            <a:off x="1834208" y="2204864"/>
            <a:ext cx="288032"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2339752" y="2416242"/>
            <a:ext cx="3760709" cy="369332"/>
          </a:xfrm>
          <a:prstGeom prst="rect">
            <a:avLst/>
          </a:prstGeom>
          <a:noFill/>
        </p:spPr>
        <p:txBody>
          <a:bodyPr wrap="none" rtlCol="0">
            <a:spAutoFit/>
          </a:bodyPr>
          <a:lstStyle/>
          <a:p>
            <a:r>
              <a:rPr lang="en-US" dirty="0" smtClean="0"/>
              <a:t>Provided the graft is well </a:t>
            </a:r>
            <a:r>
              <a:rPr lang="en-US" dirty="0" err="1" smtClean="0"/>
              <a:t>vascularised</a:t>
            </a:r>
            <a:r>
              <a:rPr lang="en-US" dirty="0" smtClean="0"/>
              <a:t> </a:t>
            </a:r>
            <a:endParaRPr lang="en-US" dirty="0"/>
          </a:p>
        </p:txBody>
      </p:sp>
    </p:spTree>
    <p:extLst>
      <p:ext uri="{BB962C8B-B14F-4D97-AF65-F5344CB8AC3E}">
        <p14:creationId xmlns:p14="http://schemas.microsoft.com/office/powerpoint/2010/main" val="1943324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err="1" smtClean="0"/>
              <a:t>Extrahepatic</a:t>
            </a:r>
            <a:r>
              <a:rPr lang="en-US" sz="4400" dirty="0" smtClean="0"/>
              <a:t> </a:t>
            </a:r>
            <a:r>
              <a:rPr lang="en-US" sz="4400" dirty="0" err="1" smtClean="0"/>
              <a:t>extrapancreatic</a:t>
            </a:r>
            <a:r>
              <a:rPr lang="en-US" sz="4400" dirty="0" smtClean="0"/>
              <a:t> resections in </a:t>
            </a:r>
            <a:r>
              <a:rPr lang="en-US" sz="4400" dirty="0" err="1" smtClean="0"/>
              <a:t>pNET</a:t>
            </a:r>
            <a:endParaRPr lang="en-US" sz="4400" dirty="0"/>
          </a:p>
        </p:txBody>
      </p:sp>
    </p:spTree>
    <p:extLst>
      <p:ext uri="{BB962C8B-B14F-4D97-AF65-F5344CB8AC3E}">
        <p14:creationId xmlns:p14="http://schemas.microsoft.com/office/powerpoint/2010/main" val="29530487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008112"/>
          </a:xfrm>
        </p:spPr>
        <p:txBody>
          <a:bodyPr>
            <a:noAutofit/>
          </a:bodyPr>
          <a:lstStyle/>
          <a:p>
            <a:r>
              <a:rPr lang="en-US" sz="3600" dirty="0" err="1"/>
              <a:t>E</a:t>
            </a:r>
            <a:r>
              <a:rPr lang="en-US" sz="3600" dirty="0" err="1" smtClean="0"/>
              <a:t>xtrahepatic</a:t>
            </a:r>
            <a:r>
              <a:rPr lang="en-US" sz="3600" dirty="0" smtClean="0"/>
              <a:t> </a:t>
            </a:r>
            <a:r>
              <a:rPr lang="en-US" sz="3600" dirty="0" err="1" smtClean="0"/>
              <a:t>extrapancreatic</a:t>
            </a:r>
            <a:r>
              <a:rPr lang="en-US" sz="3600" dirty="0" smtClean="0"/>
              <a:t> </a:t>
            </a:r>
            <a:r>
              <a:rPr lang="en-US" sz="3600" dirty="0" err="1" smtClean="0"/>
              <a:t>pNETs</a:t>
            </a:r>
            <a:r>
              <a:rPr lang="en-US" sz="3600" dirty="0" smtClean="0"/>
              <a:t> metastases</a:t>
            </a:r>
            <a:endParaRPr lang="en-US" sz="3600" dirty="0"/>
          </a:p>
        </p:txBody>
      </p:sp>
      <p:sp>
        <p:nvSpPr>
          <p:cNvPr id="3" name="Content Placeholder 2"/>
          <p:cNvSpPr>
            <a:spLocks noGrp="1"/>
          </p:cNvSpPr>
          <p:nvPr>
            <p:ph idx="1"/>
          </p:nvPr>
        </p:nvSpPr>
        <p:spPr>
          <a:xfrm>
            <a:off x="107504" y="980728"/>
            <a:ext cx="8784976" cy="5145435"/>
          </a:xfrm>
        </p:spPr>
        <p:txBody>
          <a:bodyPr>
            <a:normAutofit/>
          </a:bodyPr>
          <a:lstStyle/>
          <a:p>
            <a:pPr>
              <a:buFont typeface="Wingdings" pitchFamily="2" charset="2"/>
              <a:buChar char="ü"/>
            </a:pPr>
            <a:r>
              <a:rPr lang="en-US" sz="1800" dirty="0" smtClean="0"/>
              <a:t> Other </a:t>
            </a:r>
            <a:r>
              <a:rPr lang="en-US" sz="1800" dirty="0" err="1" smtClean="0"/>
              <a:t>oligometastases</a:t>
            </a:r>
            <a:r>
              <a:rPr lang="en-US" sz="1800" dirty="0" smtClean="0"/>
              <a:t> such as breast metastases have been reported so far.</a:t>
            </a: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45" y="1412776"/>
            <a:ext cx="3960441" cy="176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315" y="1536974"/>
            <a:ext cx="30003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315" y="2471911"/>
            <a:ext cx="28956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015" y="4365104"/>
            <a:ext cx="30099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3124373"/>
            <a:ext cx="29432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919" y="4875148"/>
            <a:ext cx="29908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3178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5760640" cy="285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135482"/>
            <a:ext cx="4664255" cy="207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775" y="1412776"/>
            <a:ext cx="4228225" cy="105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405" y="3180549"/>
            <a:ext cx="4123281" cy="928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4733"/>
          <a:stretch/>
        </p:blipFill>
        <p:spPr bwMode="auto">
          <a:xfrm>
            <a:off x="4427984" y="5184887"/>
            <a:ext cx="4522378" cy="874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0384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Peritoneal metastases from </a:t>
            </a:r>
            <a:r>
              <a:rPr lang="en-US" dirty="0" err="1" smtClean="0"/>
              <a:t>pNETs</a:t>
            </a:r>
            <a:r>
              <a:rPr lang="en-US" dirty="0" smtClean="0"/>
              <a:t> (PM)</a:t>
            </a:r>
            <a:endParaRPr lang="en-US" dirty="0"/>
          </a:p>
        </p:txBody>
      </p:sp>
      <p:sp>
        <p:nvSpPr>
          <p:cNvPr id="3" name="Content Placeholder 2"/>
          <p:cNvSpPr>
            <a:spLocks noGrp="1"/>
          </p:cNvSpPr>
          <p:nvPr>
            <p:ph idx="1"/>
          </p:nvPr>
        </p:nvSpPr>
        <p:spPr/>
        <p:txBody>
          <a:bodyPr>
            <a:normAutofit fontScale="25000" lnSpcReduction="20000"/>
          </a:bodyPr>
          <a:lstStyle/>
          <a:p>
            <a:r>
              <a:rPr lang="en-US" sz="6200" dirty="0" smtClean="0"/>
              <a:t>PM are considered a poor prognosis factor for almost all malignancies; however, in PM from NETs a more favorable outcome has been advocated</a:t>
            </a:r>
          </a:p>
          <a:p>
            <a:r>
              <a:rPr lang="en-US" sz="6200" dirty="0" smtClean="0"/>
              <a:t>NET derived PM arise mainly from </a:t>
            </a:r>
            <a:r>
              <a:rPr lang="en-US" sz="6200" dirty="0" err="1" smtClean="0"/>
              <a:t>midgut</a:t>
            </a:r>
            <a:r>
              <a:rPr lang="en-US" sz="6200" dirty="0" smtClean="0"/>
              <a:t> tumors and are usually associated with other sites of distant metastases, notably liver metastases and lymph node metastases</a:t>
            </a:r>
          </a:p>
          <a:p>
            <a:r>
              <a:rPr lang="en-US" sz="6200" dirty="0" smtClean="0"/>
              <a:t>PM is reported in up to 17% of patients with NETs (1)</a:t>
            </a:r>
          </a:p>
          <a:p>
            <a:r>
              <a:rPr lang="en-US" sz="6200" dirty="0" err="1" smtClean="0"/>
              <a:t>Cytoreductive</a:t>
            </a:r>
            <a:r>
              <a:rPr lang="en-US" sz="6200" dirty="0" smtClean="0"/>
              <a:t> surgery is recommended in exceptional cases with limited visceral disease, small volume peritoneal disease and </a:t>
            </a:r>
            <a:r>
              <a:rPr lang="en-US" sz="6200" dirty="0" err="1" smtClean="0"/>
              <a:t>resectable</a:t>
            </a:r>
            <a:r>
              <a:rPr lang="en-US" sz="6200" dirty="0" smtClean="0"/>
              <a:t> primary and peritoneal tumors.</a:t>
            </a:r>
          </a:p>
          <a:p>
            <a:r>
              <a:rPr lang="en-US" sz="6200" dirty="0" err="1" smtClean="0"/>
              <a:t>Hyperthermic</a:t>
            </a:r>
            <a:r>
              <a:rPr lang="en-US" sz="6200" dirty="0" smtClean="0"/>
              <a:t> </a:t>
            </a:r>
            <a:r>
              <a:rPr lang="en-US" sz="6200" dirty="0" err="1" smtClean="0"/>
              <a:t>intraperitoneal</a:t>
            </a:r>
            <a:r>
              <a:rPr lang="en-US" sz="6200" dirty="0" smtClean="0"/>
              <a:t> chemotherapy (HIPEC) is not recommended for </a:t>
            </a:r>
            <a:r>
              <a:rPr lang="en-US" sz="6200" dirty="0" err="1" smtClean="0"/>
              <a:t>pNETs</a:t>
            </a:r>
            <a:r>
              <a:rPr lang="en-US" sz="6200" dirty="0" smtClean="0"/>
              <a:t> due to the lack of evidence (1-3)</a:t>
            </a:r>
          </a:p>
          <a:p>
            <a:pPr marL="0" indent="0">
              <a:buNone/>
            </a:pPr>
            <a:endParaRPr lang="en-US" sz="6200"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sz="3100" dirty="0" smtClean="0"/>
              <a:t>1. Elias </a:t>
            </a:r>
            <a:r>
              <a:rPr lang="en-US" sz="3100" dirty="0"/>
              <a:t>D, </a:t>
            </a:r>
            <a:r>
              <a:rPr lang="en-US" sz="3100" dirty="0" err="1"/>
              <a:t>Sideris</a:t>
            </a:r>
            <a:r>
              <a:rPr lang="en-US" sz="3100" dirty="0"/>
              <a:t> L, </a:t>
            </a:r>
            <a:r>
              <a:rPr lang="en-US" sz="3100" dirty="0" err="1"/>
              <a:t>Liberale</a:t>
            </a:r>
            <a:r>
              <a:rPr lang="en-US" sz="3100" dirty="0"/>
              <a:t> G, et al. Surgical treatment of </a:t>
            </a:r>
            <a:r>
              <a:rPr lang="en-US" sz="3100" dirty="0" smtClean="0"/>
              <a:t>peritoneal carcinomatosis </a:t>
            </a:r>
            <a:r>
              <a:rPr lang="en-US" sz="3100" dirty="0"/>
              <a:t>from well-differentiated </a:t>
            </a:r>
            <a:r>
              <a:rPr lang="en-US" sz="3100" dirty="0" smtClean="0"/>
              <a:t>digestive endocrine </a:t>
            </a:r>
            <a:r>
              <a:rPr lang="en-US" sz="3100" dirty="0"/>
              <a:t>carcinomas. Surgery. 2005;137:411–6. </a:t>
            </a:r>
            <a:r>
              <a:rPr lang="en-US" sz="3100" dirty="0" smtClean="0"/>
              <a:t>doi:10.1016/j. surg.2004.11.007</a:t>
            </a:r>
            <a:r>
              <a:rPr lang="en-US" sz="3100" dirty="0"/>
              <a:t>.</a:t>
            </a:r>
          </a:p>
          <a:p>
            <a:pPr marL="0" indent="0">
              <a:buNone/>
            </a:pPr>
            <a:r>
              <a:rPr lang="en-US" sz="3100" dirty="0" smtClean="0"/>
              <a:t>2. Elias </a:t>
            </a:r>
            <a:r>
              <a:rPr lang="en-US" sz="3100" dirty="0"/>
              <a:t>D, David A, </a:t>
            </a:r>
            <a:r>
              <a:rPr lang="en-US" sz="3100" dirty="0" err="1"/>
              <a:t>Sourrouille</a:t>
            </a:r>
            <a:r>
              <a:rPr lang="en-US" sz="3100" dirty="0"/>
              <a:t> I, et al. Neuroendocrine </a:t>
            </a:r>
            <a:r>
              <a:rPr lang="en-US" sz="3100" dirty="0" smtClean="0"/>
              <a:t>carcinomas: optimal </a:t>
            </a:r>
            <a:r>
              <a:rPr lang="en-US" sz="3100" dirty="0"/>
              <a:t>surgery of peritoneal metastases (and </a:t>
            </a:r>
            <a:r>
              <a:rPr lang="en-US" sz="3100" dirty="0" smtClean="0"/>
              <a:t>associated </a:t>
            </a:r>
            <a:r>
              <a:rPr lang="en-US" sz="3100" dirty="0" err="1" smtClean="0"/>
              <a:t>intraabdominal</a:t>
            </a:r>
            <a:r>
              <a:rPr lang="en-US" sz="3100" dirty="0" smtClean="0"/>
              <a:t> </a:t>
            </a:r>
            <a:r>
              <a:rPr lang="en-US" sz="3100" dirty="0"/>
              <a:t>metastases). Surgery. 2014;155:5–12. </a:t>
            </a:r>
            <a:r>
              <a:rPr lang="en-US" sz="3100" dirty="0" smtClean="0"/>
              <a:t>doi:10. 1016/j.surg.2013.05.030</a:t>
            </a:r>
            <a:r>
              <a:rPr lang="en-US" sz="3100" dirty="0"/>
              <a:t>.</a:t>
            </a:r>
          </a:p>
          <a:p>
            <a:pPr marL="0" indent="0">
              <a:buNone/>
            </a:pPr>
            <a:r>
              <a:rPr lang="da-DK" sz="3100" dirty="0" smtClean="0"/>
              <a:t>3. Kianmanesh </a:t>
            </a:r>
            <a:r>
              <a:rPr lang="da-DK" sz="3100" dirty="0"/>
              <a:t>R, Ruszniewski P, Rindi G, et al. ENETS </a:t>
            </a:r>
            <a:r>
              <a:rPr lang="da-DK" sz="3100" dirty="0" smtClean="0"/>
              <a:t>consensus </a:t>
            </a:r>
            <a:r>
              <a:rPr lang="en-US" sz="3100" dirty="0" smtClean="0"/>
              <a:t>guidelines </a:t>
            </a:r>
            <a:r>
              <a:rPr lang="en-US" sz="3100" dirty="0"/>
              <a:t>for the management of peritoneal carcinomatosis </a:t>
            </a:r>
            <a:r>
              <a:rPr lang="en-US" sz="3100" dirty="0" smtClean="0"/>
              <a:t>from neuroendocrine </a:t>
            </a:r>
            <a:r>
              <a:rPr lang="en-US" sz="3100" dirty="0"/>
              <a:t>tumors. Neuroendocrinology. </a:t>
            </a:r>
            <a:r>
              <a:rPr lang="en-US" sz="3100" dirty="0" smtClean="0"/>
              <a:t>2010;91:333–40. doi:10.1159/000286700</a:t>
            </a:r>
            <a:endParaRPr lang="en-US" sz="3100" dirty="0"/>
          </a:p>
        </p:txBody>
      </p:sp>
    </p:spTree>
    <p:extLst>
      <p:ext uri="{BB962C8B-B14F-4D97-AF65-F5344CB8AC3E}">
        <p14:creationId xmlns:p14="http://schemas.microsoft.com/office/powerpoint/2010/main" val="31350009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1095"/>
            <a:ext cx="4680520" cy="154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2414" y="1629505"/>
            <a:ext cx="8548058" cy="584775"/>
          </a:xfrm>
          <a:prstGeom prst="rect">
            <a:avLst/>
          </a:prstGeom>
          <a:noFill/>
        </p:spPr>
        <p:txBody>
          <a:bodyPr wrap="square" rtlCol="0">
            <a:spAutoFit/>
          </a:bodyPr>
          <a:lstStyle/>
          <a:p>
            <a:r>
              <a:rPr lang="en-US" dirty="0" smtClean="0"/>
              <a:t>- </a:t>
            </a:r>
            <a:r>
              <a:rPr lang="en-US" sz="1400" dirty="0" smtClean="0"/>
              <a:t>Among 111 patients submitted to surgery for progressive well differentiated endocrine carcinomas, 37 cases (33%) presented a histologically proven PC, with synchronous liver metastases in 36 of them</a:t>
            </a:r>
            <a:endParaRPr 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2247034"/>
            <a:ext cx="2664296" cy="446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515716"/>
            <a:ext cx="59055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72414" y="3933056"/>
            <a:ext cx="2067338"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364088" y="3429000"/>
            <a:ext cx="1368151"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148064" y="4149080"/>
            <a:ext cx="1800200" cy="8205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4455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1095"/>
            <a:ext cx="4680520" cy="1540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641193"/>
            <a:ext cx="3076228" cy="256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004" y="3562810"/>
            <a:ext cx="3104520" cy="267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3568" y="2060848"/>
            <a:ext cx="3312368" cy="3970318"/>
          </a:xfrm>
          <a:prstGeom prst="rect">
            <a:avLst/>
          </a:prstGeom>
          <a:noFill/>
        </p:spPr>
        <p:txBody>
          <a:bodyPr wrap="square" rtlCol="0">
            <a:spAutoFit/>
          </a:bodyPr>
          <a:lstStyle/>
          <a:p>
            <a:pPr marL="285750" indent="-285750">
              <a:buFontTx/>
              <a:buChar char="-"/>
            </a:pPr>
            <a:r>
              <a:rPr lang="en-US" dirty="0" smtClean="0"/>
              <a:t>5 year survival rate – 40.9% for patients who did not undergo PM resection and 66.2% for those submitted to PC resection</a:t>
            </a:r>
          </a:p>
          <a:p>
            <a:pPr marL="285750" indent="-285750">
              <a:buFontTx/>
              <a:buChar char="-"/>
            </a:pPr>
            <a:r>
              <a:rPr lang="en-US" dirty="0" smtClean="0"/>
              <a:t>Overall, 10% of patients were disease free 5 years after surgery</a:t>
            </a:r>
          </a:p>
          <a:p>
            <a:pPr marL="285750" indent="-285750">
              <a:buFontTx/>
              <a:buChar char="-"/>
            </a:pPr>
            <a:r>
              <a:rPr lang="en-US" dirty="0" smtClean="0"/>
              <a:t>Among patients submitted to PM resection the main causes of death were liver failure (in four cases followed by bowel obstruction ( due to recurrent PM – in one case)</a:t>
            </a:r>
            <a:endParaRPr lang="en-US" dirty="0"/>
          </a:p>
        </p:txBody>
      </p:sp>
      <p:sp>
        <p:nvSpPr>
          <p:cNvPr id="8" name="Rounded Rectangle 7"/>
          <p:cNvSpPr/>
          <p:nvPr/>
        </p:nvSpPr>
        <p:spPr>
          <a:xfrm>
            <a:off x="7144173" y="1700808"/>
            <a:ext cx="1368151"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794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principles for surgical management of </a:t>
            </a:r>
            <a:r>
              <a:rPr lang="en-US" dirty="0" err="1" smtClean="0"/>
              <a:t>pNETs</a:t>
            </a:r>
            <a:endParaRPr lang="en-US" dirty="0"/>
          </a:p>
        </p:txBody>
      </p:sp>
      <p:sp>
        <p:nvSpPr>
          <p:cNvPr id="3" name="Content Placeholder 2"/>
          <p:cNvSpPr>
            <a:spLocks noGrp="1"/>
          </p:cNvSpPr>
          <p:nvPr>
            <p:ph idx="1"/>
          </p:nvPr>
        </p:nvSpPr>
        <p:spPr/>
        <p:txBody>
          <a:bodyPr/>
          <a:lstStyle/>
          <a:p>
            <a:r>
              <a:rPr lang="en-US" dirty="0" err="1" smtClean="0"/>
              <a:t>pNETs</a:t>
            </a:r>
            <a:r>
              <a:rPr lang="en-US" dirty="0" smtClean="0"/>
              <a:t> should ideally be managed in a multidisciplinary setting</a:t>
            </a:r>
          </a:p>
          <a:p>
            <a:r>
              <a:rPr lang="en-US" dirty="0" smtClean="0"/>
              <a:t>Surgery with curative intent should be considered in all cases if clinically appropriate and technically feasible</a:t>
            </a:r>
          </a:p>
          <a:p>
            <a:r>
              <a:rPr lang="en-US" dirty="0" err="1" smtClean="0"/>
              <a:t>Enucleation</a:t>
            </a:r>
            <a:r>
              <a:rPr lang="en-US" dirty="0" smtClean="0"/>
              <a:t> – acceptable surgical approach for small, well differentiated </a:t>
            </a:r>
            <a:r>
              <a:rPr lang="en-US" dirty="0" err="1" smtClean="0"/>
              <a:t>pNETs</a:t>
            </a:r>
            <a:r>
              <a:rPr lang="en-US" dirty="0" smtClean="0"/>
              <a:t> (&lt;2 cm, G1 tumors)</a:t>
            </a:r>
          </a:p>
          <a:p>
            <a:r>
              <a:rPr lang="en-US" dirty="0" smtClean="0"/>
              <a:t>Radical resection (based on the same oncologic principles as those applied to pancreatic adenocarcinomas) is indicated for larger, moderately or poorly differentiated tumors</a:t>
            </a:r>
            <a:endParaRPr lang="en-US" dirty="0"/>
          </a:p>
        </p:txBody>
      </p:sp>
    </p:spTree>
    <p:extLst>
      <p:ext uri="{BB962C8B-B14F-4D97-AF65-F5344CB8AC3E}">
        <p14:creationId xmlns:p14="http://schemas.microsoft.com/office/powerpoint/2010/main" val="14922882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a:t>
            </a:r>
            <a:endParaRPr lang="en-US" dirty="0"/>
          </a:p>
        </p:txBody>
      </p:sp>
      <p:sp>
        <p:nvSpPr>
          <p:cNvPr id="3" name="Content Placeholder 2"/>
          <p:cNvSpPr>
            <a:spLocks noGrp="1"/>
          </p:cNvSpPr>
          <p:nvPr>
            <p:ph idx="1"/>
          </p:nvPr>
        </p:nvSpPr>
        <p:spPr/>
        <p:txBody>
          <a:bodyPr/>
          <a:lstStyle/>
          <a:p>
            <a:r>
              <a:rPr lang="en-US" dirty="0" smtClean="0"/>
              <a:t>The results reported by Elias and co regarding the role of PC resection in patients with endocrine carcinomas and published in 2005 were completed by the ones reported by the same team and published nine years later</a:t>
            </a:r>
          </a:p>
        </p:txBody>
      </p:sp>
    </p:spTree>
    <p:extLst>
      <p:ext uri="{BB962C8B-B14F-4D97-AF65-F5344CB8AC3E}">
        <p14:creationId xmlns:p14="http://schemas.microsoft.com/office/powerpoint/2010/main" val="10221069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608" y="3988221"/>
            <a:ext cx="8229600" cy="2869779"/>
          </a:xfrm>
        </p:spPr>
        <p:txBody>
          <a:bodyPr>
            <a:normAutofit/>
          </a:bodyPr>
          <a:lstStyle/>
          <a:p>
            <a:r>
              <a:rPr lang="en-US" sz="2000" dirty="0" smtClean="0"/>
              <a:t>41 patients with NET and PM were submitted to </a:t>
            </a:r>
            <a:r>
              <a:rPr lang="en-US" sz="2000" dirty="0" err="1" smtClean="0"/>
              <a:t>cytoreductive</a:t>
            </a:r>
            <a:r>
              <a:rPr lang="en-US" sz="2000" dirty="0" smtClean="0"/>
              <a:t> surgery between 1994-2012 at </a:t>
            </a:r>
            <a:r>
              <a:rPr lang="en-US" sz="2000" dirty="0" err="1" smtClean="0"/>
              <a:t>Gustave</a:t>
            </a:r>
            <a:r>
              <a:rPr lang="en-US" sz="2000" dirty="0" smtClean="0"/>
              <a:t> </a:t>
            </a:r>
            <a:r>
              <a:rPr lang="en-US" sz="2000" dirty="0" err="1" smtClean="0"/>
              <a:t>Roussi</a:t>
            </a:r>
            <a:r>
              <a:rPr lang="en-US" sz="2000" dirty="0" smtClean="0"/>
              <a:t> Cancer Campus, Villejuif, France</a:t>
            </a:r>
          </a:p>
          <a:p>
            <a:r>
              <a:rPr lang="en-US" sz="2000" dirty="0" smtClean="0"/>
              <a:t>HIPEC was associated in 28 cases</a:t>
            </a:r>
          </a:p>
          <a:p>
            <a:r>
              <a:rPr lang="en-US" sz="2000" dirty="0" smtClean="0"/>
              <a:t>Liver </a:t>
            </a:r>
            <a:r>
              <a:rPr lang="en-US" sz="2000" dirty="0" err="1" smtClean="0"/>
              <a:t>mets</a:t>
            </a:r>
            <a:r>
              <a:rPr lang="en-US" sz="2000" dirty="0" smtClean="0"/>
              <a:t> were treated during the same operative </a:t>
            </a:r>
            <a:r>
              <a:rPr lang="en-US" sz="2000" dirty="0" err="1" smtClean="0"/>
              <a:t>procdure</a:t>
            </a:r>
            <a:r>
              <a:rPr lang="en-US" sz="2000" dirty="0" smtClean="0"/>
              <a:t> in 66% of cases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127632"/>
            <a:ext cx="4536504" cy="169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373306"/>
            <a:ext cx="8820472" cy="523220"/>
          </a:xfrm>
          <a:prstGeom prst="rect">
            <a:avLst/>
          </a:prstGeom>
          <a:noFill/>
        </p:spPr>
        <p:txBody>
          <a:bodyPr wrap="square" rtlCol="0">
            <a:spAutoFit/>
          </a:bodyPr>
          <a:lstStyle/>
          <a:p>
            <a:pPr algn="ctr"/>
            <a:r>
              <a:rPr lang="en-US" sz="2800" dirty="0" smtClean="0"/>
              <a:t>Is there a benefit in adding HIPEC?</a:t>
            </a:r>
            <a:endParaRPr lang="en-US" sz="2800" dirty="0"/>
          </a:p>
        </p:txBody>
      </p:sp>
      <p:sp>
        <p:nvSpPr>
          <p:cNvPr id="7" name="Rounded Rectangle 6"/>
          <p:cNvSpPr/>
          <p:nvPr/>
        </p:nvSpPr>
        <p:spPr>
          <a:xfrm>
            <a:off x="1907704" y="2098829"/>
            <a:ext cx="4536504" cy="17281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9778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2667"/>
            <a:ext cx="4536504" cy="169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86255"/>
            <a:ext cx="60007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16" y="4293096"/>
            <a:ext cx="58959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513766" y="3140968"/>
            <a:ext cx="571441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91116" y="5085183"/>
            <a:ext cx="5895976" cy="7200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9001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2667"/>
            <a:ext cx="4536504" cy="169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72667"/>
            <a:ext cx="238125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581128"/>
            <a:ext cx="24288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7637" y="2257949"/>
            <a:ext cx="233362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5849" y="1095707"/>
            <a:ext cx="239077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1184" y="5605065"/>
            <a:ext cx="28098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2170" y="2887437"/>
            <a:ext cx="282892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6" y="2257949"/>
            <a:ext cx="4104456" cy="4524315"/>
          </a:xfrm>
          <a:prstGeom prst="rect">
            <a:avLst/>
          </a:prstGeom>
          <a:noFill/>
        </p:spPr>
        <p:txBody>
          <a:bodyPr wrap="square" rtlCol="0">
            <a:spAutoFit/>
          </a:bodyPr>
          <a:lstStyle/>
          <a:p>
            <a:pPr marL="285750" indent="-285750">
              <a:buFontTx/>
              <a:buChar char="-"/>
            </a:pPr>
            <a:r>
              <a:rPr lang="en-US" dirty="0" smtClean="0"/>
              <a:t>5-year and 10-year OS for the entire cohort were 69% and 52% respectively</a:t>
            </a:r>
          </a:p>
          <a:p>
            <a:pPr marL="285750" indent="-285750">
              <a:buFontTx/>
              <a:buChar char="-"/>
            </a:pPr>
            <a:r>
              <a:rPr lang="en-US" dirty="0" smtClean="0"/>
              <a:t>Peritoneal metastases (PM) free survival rates were 43% at 5 years and 19% at 10 years</a:t>
            </a:r>
          </a:p>
          <a:p>
            <a:pPr marL="285750" indent="-285750">
              <a:buFontTx/>
              <a:buChar char="-"/>
            </a:pPr>
            <a:r>
              <a:rPr lang="en-US" dirty="0" smtClean="0"/>
              <a:t>Liver metastases free survival rates were 34% at 5 years and 11% at 10 </a:t>
            </a:r>
            <a:r>
              <a:rPr lang="en-US" dirty="0"/>
              <a:t>years </a:t>
            </a:r>
            <a:endParaRPr lang="en-US" dirty="0" smtClean="0"/>
          </a:p>
          <a:p>
            <a:pPr marL="285750" indent="-285750">
              <a:buFontTx/>
              <a:buChar char="-"/>
            </a:pPr>
            <a:r>
              <a:rPr lang="en-US" dirty="0" smtClean="0"/>
              <a:t>Overall survival rates were similar among HIPEC and non-HIPEC patients ( 1 year and 2 year survival rates of 89% and 81% in the HIPEC group versus  88% and 73% in the non-HIPEC group</a:t>
            </a:r>
          </a:p>
          <a:p>
            <a:pPr marL="285750" indent="-285750">
              <a:buFontTx/>
              <a:buChar char="-"/>
            </a:pPr>
            <a:r>
              <a:rPr lang="en-US" dirty="0" smtClean="0"/>
              <a:t>Peritoneal recurrence rates were similar between HIPEC and non-HIPEC groups</a:t>
            </a:r>
            <a:endParaRPr lang="en-US" dirty="0"/>
          </a:p>
        </p:txBody>
      </p:sp>
    </p:spTree>
    <p:extLst>
      <p:ext uri="{BB962C8B-B14F-4D97-AF65-F5344CB8AC3E}">
        <p14:creationId xmlns:p14="http://schemas.microsoft.com/office/powerpoint/2010/main" val="36778573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53054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780928"/>
            <a:ext cx="3816424" cy="322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961" y="1628800"/>
            <a:ext cx="330919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8846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9386" y="2924944"/>
            <a:ext cx="4747904" cy="339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626" y="260648"/>
            <a:ext cx="53054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2771800" y="4367538"/>
            <a:ext cx="26642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71800" y="4601219"/>
            <a:ext cx="28166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339752" y="4869160"/>
            <a:ext cx="4392488" cy="12961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1157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err="1" smtClean="0"/>
              <a:t>Hepatically</a:t>
            </a:r>
            <a:r>
              <a:rPr lang="en-US" sz="5400" dirty="0" smtClean="0"/>
              <a:t> directed </a:t>
            </a:r>
            <a:r>
              <a:rPr lang="en-US" sz="5400" dirty="0" err="1" smtClean="0"/>
              <a:t>locoregional</a:t>
            </a:r>
            <a:r>
              <a:rPr lang="en-US" sz="5400" dirty="0" smtClean="0"/>
              <a:t> therapies</a:t>
            </a:r>
            <a:endParaRPr lang="en-US" sz="5400" dirty="0"/>
          </a:p>
        </p:txBody>
      </p:sp>
    </p:spTree>
    <p:extLst>
      <p:ext uri="{BB962C8B-B14F-4D97-AF65-F5344CB8AC3E}">
        <p14:creationId xmlns:p14="http://schemas.microsoft.com/office/powerpoint/2010/main" val="16194350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Hepatically</a:t>
            </a:r>
            <a:r>
              <a:rPr lang="en-US" dirty="0"/>
              <a:t> directed </a:t>
            </a:r>
            <a:r>
              <a:rPr lang="en-US" dirty="0" err="1"/>
              <a:t>locoregional</a:t>
            </a:r>
            <a:r>
              <a:rPr lang="en-US" dirty="0"/>
              <a:t> therapies</a:t>
            </a:r>
          </a:p>
        </p:txBody>
      </p:sp>
      <p:sp>
        <p:nvSpPr>
          <p:cNvPr id="3" name="Content Placeholder 2"/>
          <p:cNvSpPr>
            <a:spLocks noGrp="1"/>
          </p:cNvSpPr>
          <p:nvPr>
            <p:ph idx="1"/>
          </p:nvPr>
        </p:nvSpPr>
        <p:spPr/>
        <p:txBody>
          <a:bodyPr>
            <a:normAutofit fontScale="92500"/>
          </a:bodyPr>
          <a:lstStyle/>
          <a:p>
            <a:r>
              <a:rPr lang="en-US" dirty="0" smtClean="0"/>
              <a:t>Embolization (chemo/radio embolization) and ablation (radiofrequency/ microwave and </a:t>
            </a:r>
            <a:r>
              <a:rPr lang="en-US" dirty="0" err="1" smtClean="0"/>
              <a:t>cryoablation</a:t>
            </a:r>
            <a:r>
              <a:rPr lang="en-US" dirty="0" smtClean="0"/>
              <a:t>) represent additional, accepted techniques for the treatment of metastatic </a:t>
            </a:r>
            <a:r>
              <a:rPr lang="en-US" dirty="0" err="1" smtClean="0"/>
              <a:t>pNETs</a:t>
            </a:r>
            <a:endParaRPr lang="en-US" dirty="0" smtClean="0"/>
          </a:p>
          <a:p>
            <a:r>
              <a:rPr lang="en-US" dirty="0" smtClean="0"/>
              <a:t>Their combination with the standard surgical approach significantly increases survival (median 5 year survival rate&gt;70%) (1)</a:t>
            </a:r>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r>
              <a:rPr lang="en-US" sz="2000" dirty="0" smtClean="0"/>
              <a:t>(1) </a:t>
            </a:r>
            <a:r>
              <a:rPr lang="en-US" sz="2000" dirty="0"/>
              <a:t>Mayo SC, de Jong MC, </a:t>
            </a:r>
            <a:r>
              <a:rPr lang="en-US" sz="2000" dirty="0" err="1"/>
              <a:t>Bloomston</a:t>
            </a:r>
            <a:r>
              <a:rPr lang="en-US" sz="2000" dirty="0"/>
              <a:t> M, et al. Surgery versus </a:t>
            </a:r>
            <a:r>
              <a:rPr lang="en-US" sz="2000" dirty="0" err="1" smtClean="0"/>
              <a:t>intraarterial</a:t>
            </a:r>
            <a:r>
              <a:rPr lang="en-US" sz="2000" dirty="0" smtClean="0"/>
              <a:t> therapy </a:t>
            </a:r>
            <a:r>
              <a:rPr lang="en-US" sz="2000" dirty="0"/>
              <a:t>for neuroendocrine liver metastasis: a multicenter</a:t>
            </a:r>
          </a:p>
          <a:p>
            <a:pPr marL="0" indent="0">
              <a:buNone/>
            </a:pPr>
            <a:r>
              <a:rPr lang="en-US" sz="2000" dirty="0"/>
              <a:t>international analysis. Ann </a:t>
            </a:r>
            <a:r>
              <a:rPr lang="en-US" sz="2000" dirty="0" err="1"/>
              <a:t>Surg</a:t>
            </a:r>
            <a:r>
              <a:rPr lang="en-US" sz="2000" dirty="0"/>
              <a:t> </a:t>
            </a:r>
            <a:r>
              <a:rPr lang="en-US" sz="2000" dirty="0" err="1"/>
              <a:t>Oncol</a:t>
            </a:r>
            <a:r>
              <a:rPr lang="en-US" sz="2000" dirty="0"/>
              <a:t>. 2011;18:3657–65. doi:10.</a:t>
            </a:r>
          </a:p>
          <a:p>
            <a:pPr marL="0" indent="0">
              <a:buNone/>
            </a:pPr>
            <a:r>
              <a:rPr lang="en-US" sz="2000" dirty="0"/>
              <a:t>1245/s10434-011-1832-y.</a:t>
            </a:r>
          </a:p>
        </p:txBody>
      </p:sp>
    </p:spTree>
    <p:extLst>
      <p:ext uri="{BB962C8B-B14F-4D97-AF65-F5344CB8AC3E}">
        <p14:creationId xmlns:p14="http://schemas.microsoft.com/office/powerpoint/2010/main" val="14208305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ablation</a:t>
            </a:r>
            <a:endParaRPr lang="en-US" dirty="0"/>
          </a:p>
        </p:txBody>
      </p:sp>
      <p:sp>
        <p:nvSpPr>
          <p:cNvPr id="3" name="Content Placeholder 2"/>
          <p:cNvSpPr>
            <a:spLocks noGrp="1"/>
          </p:cNvSpPr>
          <p:nvPr>
            <p:ph idx="1"/>
          </p:nvPr>
        </p:nvSpPr>
        <p:spPr/>
        <p:txBody>
          <a:bodyPr>
            <a:normAutofit/>
          </a:bodyPr>
          <a:lstStyle/>
          <a:p>
            <a:r>
              <a:rPr lang="en-US" dirty="0" smtClean="0"/>
              <a:t>Radiofrequency ablation -&gt; the most popular procedure</a:t>
            </a:r>
          </a:p>
          <a:p>
            <a:r>
              <a:rPr lang="en-US" dirty="0" err="1" smtClean="0"/>
              <a:t>Cryotherapy</a:t>
            </a:r>
            <a:endParaRPr lang="en-US" dirty="0" smtClean="0"/>
          </a:p>
          <a:p>
            <a:r>
              <a:rPr lang="en-US" dirty="0" smtClean="0"/>
              <a:t>Microwave coagulation</a:t>
            </a:r>
          </a:p>
          <a:p>
            <a:r>
              <a:rPr lang="en-US" dirty="0" smtClean="0"/>
              <a:t>Ethanol injection</a:t>
            </a:r>
          </a:p>
          <a:p>
            <a:pPr marL="0" indent="0">
              <a:buNone/>
            </a:pPr>
            <a:endParaRPr lang="en-US" dirty="0"/>
          </a:p>
          <a:p>
            <a:pPr marL="0" indent="0">
              <a:buNone/>
            </a:pPr>
            <a:r>
              <a:rPr lang="en-US" dirty="0" smtClean="0"/>
              <a:t>These procedures can be performed:</a:t>
            </a:r>
          </a:p>
          <a:p>
            <a:pPr>
              <a:buFontTx/>
              <a:buChar char="-"/>
            </a:pPr>
            <a:r>
              <a:rPr lang="en-US" dirty="0" err="1" smtClean="0"/>
              <a:t>Percutaneously</a:t>
            </a:r>
            <a:endParaRPr lang="en-US" dirty="0" smtClean="0"/>
          </a:p>
          <a:p>
            <a:pPr>
              <a:buFontTx/>
              <a:buChar char="-"/>
            </a:pPr>
            <a:r>
              <a:rPr lang="en-US" dirty="0" smtClean="0"/>
              <a:t>During surgical procedures</a:t>
            </a:r>
            <a:endParaRPr lang="en-US" dirty="0"/>
          </a:p>
        </p:txBody>
      </p:sp>
    </p:spTree>
    <p:extLst>
      <p:ext uri="{BB962C8B-B14F-4D97-AF65-F5344CB8AC3E}">
        <p14:creationId xmlns:p14="http://schemas.microsoft.com/office/powerpoint/2010/main" val="32295488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ablation</a:t>
            </a:r>
          </a:p>
        </p:txBody>
      </p:sp>
      <p:sp>
        <p:nvSpPr>
          <p:cNvPr id="3" name="Content Placeholder 2"/>
          <p:cNvSpPr>
            <a:spLocks noGrp="1"/>
          </p:cNvSpPr>
          <p:nvPr>
            <p:ph idx="1"/>
          </p:nvPr>
        </p:nvSpPr>
        <p:spPr/>
        <p:txBody>
          <a:bodyPr>
            <a:normAutofit lnSpcReduction="10000"/>
          </a:bodyPr>
          <a:lstStyle/>
          <a:p>
            <a:r>
              <a:rPr lang="en-US" dirty="0" smtClean="0"/>
              <a:t>Low morbidity rates – 5-15%, most frequent complications including liver abscesses or hematomas</a:t>
            </a:r>
          </a:p>
          <a:p>
            <a:r>
              <a:rPr lang="en-US" dirty="0" smtClean="0"/>
              <a:t>Successful local control of liver metastases -85-95%</a:t>
            </a:r>
          </a:p>
          <a:p>
            <a:r>
              <a:rPr lang="en-US" dirty="0" smtClean="0"/>
              <a:t>Symptom improvement (in functional, </a:t>
            </a:r>
            <a:r>
              <a:rPr lang="en-US" dirty="0" err="1" smtClean="0"/>
              <a:t>secretant</a:t>
            </a:r>
            <a:r>
              <a:rPr lang="en-US" dirty="0" smtClean="0"/>
              <a:t> tumors)- 90%</a:t>
            </a:r>
          </a:p>
          <a:p>
            <a:r>
              <a:rPr lang="en-US" dirty="0" smtClean="0"/>
              <a:t>In one of the largest published case-series the 5 year survival rate was 48% (comparable to surgical resection) (1)</a:t>
            </a:r>
          </a:p>
          <a:p>
            <a:r>
              <a:rPr lang="en-US" dirty="0" smtClean="0"/>
              <a:t>The main advantage – it can be applied in a repetitive manner, once new metastases are diagnosed</a:t>
            </a:r>
          </a:p>
          <a:p>
            <a:pPr marL="0" indent="0">
              <a:buNone/>
            </a:pPr>
            <a:endParaRPr lang="en-US" dirty="0" smtClean="0"/>
          </a:p>
          <a:p>
            <a:pPr marL="0" indent="0">
              <a:buNone/>
            </a:pPr>
            <a:endParaRPr lang="en-US" dirty="0"/>
          </a:p>
          <a:p>
            <a:pPr marL="0" indent="0">
              <a:buNone/>
            </a:pPr>
            <a:endParaRPr lang="en-US" dirty="0"/>
          </a:p>
          <a:p>
            <a:pPr marL="0" indent="0">
              <a:buNone/>
            </a:pPr>
            <a:r>
              <a:rPr lang="en-US" sz="2000" dirty="0" smtClean="0"/>
              <a:t>(1) </a:t>
            </a:r>
            <a:r>
              <a:rPr lang="it-IT" sz="2000" dirty="0"/>
              <a:t>Mazzaglia PJ, Berber E, Milas M, et al. </a:t>
            </a:r>
            <a:r>
              <a:rPr lang="it-IT" sz="2000" dirty="0" smtClean="0"/>
              <a:t>Laparoscopic </a:t>
            </a:r>
            <a:r>
              <a:rPr lang="en-US" sz="2000" dirty="0" smtClean="0"/>
              <a:t>radiofrequency </a:t>
            </a:r>
            <a:r>
              <a:rPr lang="en-US" sz="2000" dirty="0"/>
              <a:t>ablation of neuroendocrine </a:t>
            </a:r>
            <a:r>
              <a:rPr lang="en-US" sz="2000" dirty="0" smtClean="0"/>
              <a:t>liver </a:t>
            </a:r>
            <a:r>
              <a:rPr lang="en-US" sz="2000" dirty="0"/>
              <a:t>metastases: a 10-year experience evaluating predictors </a:t>
            </a:r>
            <a:r>
              <a:rPr lang="en-US" sz="2000" dirty="0" smtClean="0"/>
              <a:t>of survival</a:t>
            </a:r>
            <a:r>
              <a:rPr lang="en-US" sz="2000" dirty="0"/>
              <a:t>. Surgery 2007;142:10-9.</a:t>
            </a:r>
          </a:p>
        </p:txBody>
      </p:sp>
    </p:spTree>
    <p:extLst>
      <p:ext uri="{BB962C8B-B14F-4D97-AF65-F5344CB8AC3E}">
        <p14:creationId xmlns:p14="http://schemas.microsoft.com/office/powerpoint/2010/main" val="3044466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80728"/>
          </a:xfrm>
        </p:spPr>
        <p:txBody>
          <a:bodyPr>
            <a:normAutofit/>
          </a:bodyPr>
          <a:lstStyle/>
          <a:p>
            <a:r>
              <a:rPr lang="en-US" sz="2800" dirty="0" smtClean="0"/>
              <a:t>Prognostic factors influencing surgical  decision making</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678362"/>
            <a:ext cx="54197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243" y="1535612"/>
            <a:ext cx="6398476" cy="5335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884368" y="2348880"/>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884368" y="2703984"/>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65707" y="5229200"/>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865707" y="5517232"/>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39952" y="4872641"/>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67481" y="4293096"/>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07248" y="4872641"/>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236296" y="5517232"/>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236296" y="3019670"/>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884368" y="3302698"/>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856748" y="3631704"/>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884368" y="4869160"/>
            <a:ext cx="36004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716016" y="4509120"/>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07587" y="3618384"/>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16016" y="5517232"/>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07587" y="5517232"/>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707248" y="5229200"/>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267481" y="5206786"/>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660232" y="3618384"/>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300192" y="5221796"/>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300192" y="3618384"/>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300192" y="5517232"/>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094483" y="3618384"/>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132989" y="5206786"/>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094483" y="5517232"/>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139952" y="3023997"/>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43738" y="3969017"/>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16016" y="2362402"/>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148067" y="4293096"/>
            <a:ext cx="360040" cy="21602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6686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Transarterial</a:t>
            </a:r>
            <a:r>
              <a:rPr lang="en-US" sz="3200" dirty="0" smtClean="0"/>
              <a:t> embolization (TAE)/ </a:t>
            </a:r>
            <a:br>
              <a:rPr lang="en-US" sz="3200" dirty="0" smtClean="0"/>
            </a:br>
            <a:r>
              <a:rPr lang="en-US" sz="3200" dirty="0" err="1" smtClean="0"/>
              <a:t>Transarterial</a:t>
            </a:r>
            <a:r>
              <a:rPr lang="en-US" sz="3200" dirty="0" smtClean="0"/>
              <a:t> chemoembolization (TACE)</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TAE – palliative therapy in patients with liver metastases not amenable to surgical resection/ablation</a:t>
            </a:r>
          </a:p>
          <a:p>
            <a:r>
              <a:rPr lang="en-US" dirty="0" smtClean="0"/>
              <a:t>Performed via angiography</a:t>
            </a:r>
          </a:p>
          <a:p>
            <a:r>
              <a:rPr lang="en-US" dirty="0" smtClean="0"/>
              <a:t>Embolization may be performed alone (</a:t>
            </a:r>
            <a:r>
              <a:rPr lang="en-US" dirty="0" err="1" smtClean="0"/>
              <a:t>transarterial</a:t>
            </a:r>
            <a:r>
              <a:rPr lang="en-US" dirty="0" smtClean="0"/>
              <a:t> embolization – TAE) or in association with chemotherapy (</a:t>
            </a:r>
            <a:r>
              <a:rPr lang="en-US" dirty="0" err="1" smtClean="0"/>
              <a:t>transarterial</a:t>
            </a:r>
            <a:r>
              <a:rPr lang="en-US" dirty="0" smtClean="0"/>
              <a:t> </a:t>
            </a:r>
            <a:r>
              <a:rPr lang="en-US" dirty="0" err="1" smtClean="0"/>
              <a:t>chemombolization</a:t>
            </a:r>
            <a:r>
              <a:rPr lang="en-US" dirty="0" smtClean="0"/>
              <a:t> – TACE)</a:t>
            </a:r>
          </a:p>
          <a:p>
            <a:r>
              <a:rPr lang="en-US" dirty="0" smtClean="0"/>
              <a:t>Absolute contraindication: portal vein thrombosis, ascites, liver failure</a:t>
            </a:r>
          </a:p>
          <a:p>
            <a:r>
              <a:rPr lang="en-US" dirty="0" smtClean="0"/>
              <a:t>Relative contraindication:  &gt;50% tumoral liver involvement</a:t>
            </a:r>
          </a:p>
          <a:p>
            <a:r>
              <a:rPr lang="en-US" dirty="0" smtClean="0"/>
              <a:t>Tumor response rate varies between 35-80%</a:t>
            </a:r>
          </a:p>
          <a:p>
            <a:r>
              <a:rPr lang="en-US" dirty="0" smtClean="0"/>
              <a:t>Symptomatic response: 70-100%</a:t>
            </a:r>
          </a:p>
          <a:p>
            <a:r>
              <a:rPr lang="en-US" dirty="0" smtClean="0"/>
              <a:t>Overall survival: 20-36 months (1).</a:t>
            </a:r>
          </a:p>
          <a:p>
            <a:endParaRPr lang="en-US" dirty="0"/>
          </a:p>
          <a:p>
            <a:endParaRPr lang="en-US" dirty="0" smtClean="0"/>
          </a:p>
          <a:p>
            <a:r>
              <a:rPr lang="en-US" sz="2500" dirty="0" smtClean="0"/>
              <a:t>(1) </a:t>
            </a:r>
            <a:r>
              <a:rPr lang="en-US" sz="2500" dirty="0"/>
              <a:t>Gupta S, Johnson MM, Murthy R, et al. Hepatic </a:t>
            </a:r>
            <a:r>
              <a:rPr lang="en-US" sz="2500" dirty="0" smtClean="0"/>
              <a:t>arterial embolization </a:t>
            </a:r>
            <a:r>
              <a:rPr lang="en-US" sz="2500" dirty="0"/>
              <a:t>and chemoembolization for the </a:t>
            </a:r>
            <a:r>
              <a:rPr lang="en-US" sz="2500" dirty="0" smtClean="0"/>
              <a:t>treatment of </a:t>
            </a:r>
            <a:r>
              <a:rPr lang="en-US" sz="2500" dirty="0"/>
              <a:t>patients with metastatic neuroendocrine </a:t>
            </a:r>
            <a:r>
              <a:rPr lang="en-US" sz="2500" dirty="0" smtClean="0"/>
              <a:t>tumors: variables </a:t>
            </a:r>
            <a:r>
              <a:rPr lang="en-US" sz="2500" dirty="0"/>
              <a:t>affecting response rates and survival. </a:t>
            </a:r>
            <a:r>
              <a:rPr lang="en-US" sz="2500" dirty="0" smtClean="0"/>
              <a:t>Cancer 2005;104:1590-602</a:t>
            </a:r>
            <a:r>
              <a:rPr lang="en-US" sz="2500" dirty="0"/>
              <a:t>.</a:t>
            </a:r>
          </a:p>
        </p:txBody>
      </p:sp>
    </p:spTree>
    <p:extLst>
      <p:ext uri="{BB962C8B-B14F-4D97-AF65-F5344CB8AC3E}">
        <p14:creationId xmlns:p14="http://schemas.microsoft.com/office/powerpoint/2010/main" val="34254038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Radioembolization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Selective distribution of radioactive Ytrium-90 microspheres into the </a:t>
            </a:r>
            <a:r>
              <a:rPr lang="en-US" dirty="0" err="1" smtClean="0"/>
              <a:t>peri</a:t>
            </a:r>
            <a:r>
              <a:rPr lang="en-US" dirty="0" smtClean="0"/>
              <a:t>-tumoral blood vessels</a:t>
            </a:r>
          </a:p>
          <a:p>
            <a:r>
              <a:rPr lang="en-US" dirty="0" smtClean="0"/>
              <a:t>Unlike TAE/TACE, tissue ischemia does not represent the goal of this therapy, so the sparing of normal liver tissue is more efficient using this technique</a:t>
            </a:r>
          </a:p>
          <a:p>
            <a:r>
              <a:rPr lang="en-US" dirty="0" smtClean="0"/>
              <a:t>Can be used in patients presenting a higher proportion of liver metastases (compared to TAE/TACE)</a:t>
            </a:r>
          </a:p>
          <a:p>
            <a:r>
              <a:rPr lang="en-US" dirty="0" smtClean="0"/>
              <a:t>Most dangerous </a:t>
            </a:r>
            <a:r>
              <a:rPr lang="en-US" dirty="0" err="1" smtClean="0"/>
              <a:t>postprocedural</a:t>
            </a:r>
            <a:r>
              <a:rPr lang="en-US" dirty="0" smtClean="0"/>
              <a:t> complications include: acute hormone release, acute liver failure, tumor </a:t>
            </a:r>
            <a:r>
              <a:rPr lang="en-US" dirty="0" err="1" smtClean="0"/>
              <a:t>lysis</a:t>
            </a:r>
            <a:r>
              <a:rPr lang="en-US" dirty="0" smtClean="0"/>
              <a:t> syndrome, post-</a:t>
            </a:r>
            <a:r>
              <a:rPr lang="en-US" dirty="0" err="1" smtClean="0"/>
              <a:t>mbolization</a:t>
            </a:r>
            <a:r>
              <a:rPr lang="en-US" dirty="0" smtClean="0"/>
              <a:t> syndrome, radiation pneumonitis</a:t>
            </a:r>
          </a:p>
          <a:p>
            <a:r>
              <a:rPr lang="en-US" dirty="0" smtClean="0"/>
              <a:t>Median survival rate reaches 70 months (1)</a:t>
            </a:r>
          </a:p>
          <a:p>
            <a:endParaRPr lang="en-US" dirty="0" smtClean="0"/>
          </a:p>
          <a:p>
            <a:pPr marL="0" indent="0">
              <a:buNone/>
            </a:pPr>
            <a:endParaRPr lang="en-US" dirty="0"/>
          </a:p>
          <a:p>
            <a:pPr marL="0" indent="0">
              <a:buNone/>
            </a:pPr>
            <a:r>
              <a:rPr lang="en-US" sz="2300" dirty="0" smtClean="0"/>
              <a:t>(1)</a:t>
            </a:r>
            <a:r>
              <a:rPr lang="en-US" sz="2300" dirty="0"/>
              <a:t> Kennedy AS, </a:t>
            </a:r>
            <a:r>
              <a:rPr lang="en-US" sz="2300" dirty="0" err="1"/>
              <a:t>Dezarn</a:t>
            </a:r>
            <a:r>
              <a:rPr lang="en-US" sz="2300" dirty="0"/>
              <a:t> WA, </a:t>
            </a:r>
            <a:r>
              <a:rPr lang="en-US" sz="2300" dirty="0" err="1"/>
              <a:t>McNeillie</a:t>
            </a:r>
            <a:r>
              <a:rPr lang="en-US" sz="2300" dirty="0"/>
              <a:t> P, et </a:t>
            </a:r>
            <a:r>
              <a:rPr lang="en-US" sz="2300" dirty="0" smtClean="0"/>
              <a:t>al. </a:t>
            </a:r>
            <a:r>
              <a:rPr lang="en-US" sz="2300" dirty="0" err="1" smtClean="0"/>
              <a:t>Radioembolization</a:t>
            </a:r>
            <a:r>
              <a:rPr lang="en-US" sz="2300" dirty="0" smtClean="0"/>
              <a:t> for </a:t>
            </a:r>
            <a:r>
              <a:rPr lang="en-US" sz="2300" dirty="0" err="1" smtClean="0"/>
              <a:t>unresectable</a:t>
            </a:r>
            <a:r>
              <a:rPr lang="en-US" sz="2300" dirty="0" smtClean="0"/>
              <a:t> neuroendocrine hepatic </a:t>
            </a:r>
            <a:r>
              <a:rPr lang="en-US" sz="2300" dirty="0"/>
              <a:t>metastases using resin 90Y-microspheres: </a:t>
            </a:r>
            <a:r>
              <a:rPr lang="en-US" sz="2300" dirty="0" smtClean="0"/>
              <a:t>early results </a:t>
            </a:r>
            <a:r>
              <a:rPr lang="en-US" sz="2300" dirty="0"/>
              <a:t>in patients. Am J </a:t>
            </a:r>
            <a:r>
              <a:rPr lang="en-US" sz="2300" dirty="0" err="1"/>
              <a:t>Clin</a:t>
            </a:r>
            <a:r>
              <a:rPr lang="en-US" sz="2300" dirty="0"/>
              <a:t> </a:t>
            </a:r>
            <a:r>
              <a:rPr lang="en-US" sz="2300" dirty="0" err="1"/>
              <a:t>Oncol</a:t>
            </a:r>
            <a:r>
              <a:rPr lang="en-US" sz="2300" dirty="0"/>
              <a:t> 2008;31:271-9.</a:t>
            </a:r>
            <a:endParaRPr lang="en-US" sz="2300" dirty="0" smtClean="0"/>
          </a:p>
          <a:p>
            <a:endParaRPr lang="en-US" dirty="0"/>
          </a:p>
        </p:txBody>
      </p:sp>
    </p:spTree>
    <p:extLst>
      <p:ext uri="{BB962C8B-B14F-4D97-AF65-F5344CB8AC3E}">
        <p14:creationId xmlns:p14="http://schemas.microsoft.com/office/powerpoint/2010/main" val="6851627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19" y="3749470"/>
            <a:ext cx="21336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54" y="19732"/>
            <a:ext cx="6973458" cy="230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3865" r="5498"/>
          <a:stretch/>
        </p:blipFill>
        <p:spPr bwMode="auto">
          <a:xfrm>
            <a:off x="415698" y="2924944"/>
            <a:ext cx="2502354" cy="80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3456" r="313" b="34405"/>
          <a:stretch/>
        </p:blipFill>
        <p:spPr bwMode="auto">
          <a:xfrm>
            <a:off x="4644008" y="2320772"/>
            <a:ext cx="2573221" cy="313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5517232"/>
            <a:ext cx="4688918" cy="10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46684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1766"/>
            <a:ext cx="5760640" cy="234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340"/>
          <a:stretch/>
        </p:blipFill>
        <p:spPr bwMode="auto">
          <a:xfrm>
            <a:off x="-14334" y="2636912"/>
            <a:ext cx="72008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226026" y="2853814"/>
            <a:ext cx="265854" cy="25914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492896"/>
            <a:ext cx="233933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7757891" y="2492896"/>
            <a:ext cx="1169669" cy="28083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5445223"/>
            <a:ext cx="9144000" cy="1323439"/>
          </a:xfrm>
          <a:prstGeom prst="rect">
            <a:avLst/>
          </a:prstGeom>
          <a:noFill/>
        </p:spPr>
        <p:txBody>
          <a:bodyPr wrap="square" rtlCol="0">
            <a:spAutoFit/>
          </a:bodyPr>
          <a:lstStyle/>
          <a:p>
            <a:pPr marL="285750" indent="-285750">
              <a:buFontTx/>
              <a:buChar char="-"/>
            </a:pPr>
            <a:r>
              <a:rPr lang="en-US" sz="1600" dirty="0" smtClean="0"/>
              <a:t>most studies demonstrated that </a:t>
            </a:r>
            <a:r>
              <a:rPr lang="en-US" sz="1600" dirty="0" err="1" smtClean="0"/>
              <a:t>pNETs</a:t>
            </a:r>
            <a:r>
              <a:rPr lang="en-US" sz="1600" dirty="0" smtClean="0"/>
              <a:t> report a poorer outcome in terms of survival after radio or chemoembolization (when compared to carcinoid tumors) </a:t>
            </a:r>
          </a:p>
          <a:p>
            <a:pPr marL="285750" indent="-285750">
              <a:buFontTx/>
              <a:buChar char="-"/>
            </a:pPr>
            <a:r>
              <a:rPr lang="en-US" sz="1600" dirty="0" smtClean="0"/>
              <a:t>Other negative prognostic factors are represented by the male gender, extended hepatic disease and the presence of </a:t>
            </a:r>
            <a:r>
              <a:rPr lang="en-US" sz="1600" dirty="0" err="1" smtClean="0"/>
              <a:t>extrahepatic</a:t>
            </a:r>
            <a:r>
              <a:rPr lang="en-US" sz="1600" dirty="0" smtClean="0"/>
              <a:t> lesions</a:t>
            </a:r>
          </a:p>
          <a:p>
            <a:pPr marL="285750" indent="-285750">
              <a:buFontTx/>
              <a:buChar char="-"/>
            </a:pPr>
            <a:r>
              <a:rPr lang="en-US" sz="1600" dirty="0" smtClean="0"/>
              <a:t>However, in selected cases a benefit in terms of survival is </a:t>
            </a:r>
            <a:r>
              <a:rPr lang="en-US" sz="1600" dirty="0" err="1" smtClean="0"/>
              <a:t>acheivable</a:t>
            </a:r>
            <a:endParaRPr lang="en-US" sz="1600" dirty="0"/>
          </a:p>
        </p:txBody>
      </p:sp>
    </p:spTree>
    <p:extLst>
      <p:ext uri="{BB962C8B-B14F-4D97-AF65-F5344CB8AC3E}">
        <p14:creationId xmlns:p14="http://schemas.microsoft.com/office/powerpoint/2010/main" val="3205388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effectLst>
                  <a:outerShdw blurRad="38100" dist="38100" dir="2700000" algn="tl">
                    <a:srgbClr val="000000">
                      <a:alpha val="43137"/>
                    </a:srgbClr>
                  </a:outerShdw>
                </a:effectLst>
              </a:rPr>
              <a:t>D</a:t>
            </a:r>
            <a:r>
              <a:rPr lang="en-US" sz="4400" dirty="0" smtClean="0">
                <a:effectLst>
                  <a:outerShdw blurRad="38100" dist="38100" dir="2700000" algn="tl">
                    <a:srgbClr val="000000">
                      <a:alpha val="43137"/>
                    </a:srgbClr>
                  </a:outerShdw>
                </a:effectLst>
              </a:rPr>
              <a:t>ownstaging/neoadjuvant treatment in </a:t>
            </a:r>
            <a:r>
              <a:rPr lang="en-US" sz="4400" dirty="0" err="1" smtClean="0">
                <a:effectLst>
                  <a:outerShdw blurRad="38100" dist="38100" dir="2700000" algn="tl">
                    <a:srgbClr val="000000">
                      <a:alpha val="43137"/>
                    </a:srgbClr>
                  </a:outerShdw>
                </a:effectLst>
              </a:rPr>
              <a:t>pNETs</a:t>
            </a:r>
            <a:endParaRPr lang="en-US" sz="4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11013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54" y="19732"/>
            <a:ext cx="6973458" cy="230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158"/>
          <a:stretch/>
        </p:blipFill>
        <p:spPr bwMode="auto">
          <a:xfrm>
            <a:off x="600075" y="2636912"/>
            <a:ext cx="2647950" cy="144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64645" r="5373" b="-33421"/>
          <a:stretch/>
        </p:blipFill>
        <p:spPr bwMode="auto">
          <a:xfrm>
            <a:off x="600075" y="4653136"/>
            <a:ext cx="2442592" cy="315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279" y="2729968"/>
            <a:ext cx="32194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3583" y="2320772"/>
            <a:ext cx="2602886" cy="31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6387" y="4844008"/>
            <a:ext cx="3190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333" y="2320771"/>
            <a:ext cx="21240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5819091"/>
            <a:ext cx="4688918" cy="10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9912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neoadjuvant and adjuvant treatment strategies be used?</a:t>
            </a:r>
            <a:endParaRPr lang="en-US" dirty="0"/>
          </a:p>
        </p:txBody>
      </p:sp>
      <p:sp>
        <p:nvSpPr>
          <p:cNvPr id="3" name="Content Placeholder 2"/>
          <p:cNvSpPr>
            <a:spLocks noGrp="1"/>
          </p:cNvSpPr>
          <p:nvPr>
            <p:ph idx="1"/>
          </p:nvPr>
        </p:nvSpPr>
        <p:spPr>
          <a:xfrm>
            <a:off x="457200" y="1600201"/>
            <a:ext cx="8229600" cy="3773016"/>
          </a:xfrm>
        </p:spPr>
        <p:txBody>
          <a:bodyPr>
            <a:normAutofit/>
          </a:bodyPr>
          <a:lstStyle/>
          <a:p>
            <a:r>
              <a:rPr lang="en-US" dirty="0" smtClean="0"/>
              <a:t>Neoadjuvant and adjuvant treatment are not currently considered for hepatic resections</a:t>
            </a:r>
          </a:p>
          <a:p>
            <a:r>
              <a:rPr lang="en-US" dirty="0" smtClean="0"/>
              <a:t>In a retrospective study involving 59% </a:t>
            </a:r>
            <a:r>
              <a:rPr lang="en-US" dirty="0" err="1" smtClean="0"/>
              <a:t>pNETs</a:t>
            </a:r>
            <a:r>
              <a:rPr lang="en-US" dirty="0" smtClean="0"/>
              <a:t> no difference in terms of survival was noted between treatment and non-treatment groups after liver resection or liver transplantation (1)</a:t>
            </a:r>
          </a:p>
          <a:p>
            <a:r>
              <a:rPr lang="en-US" dirty="0" smtClean="0"/>
              <a:t>However, findings from case reports indicate that downstaging of neuroendocrine liver </a:t>
            </a:r>
            <a:r>
              <a:rPr lang="en-US" dirty="0" err="1" smtClean="0"/>
              <a:t>mets</a:t>
            </a:r>
            <a:r>
              <a:rPr lang="en-US" dirty="0" smtClean="0"/>
              <a:t> with </a:t>
            </a:r>
            <a:r>
              <a:rPr lang="en-US" dirty="0" err="1" smtClean="0"/>
              <a:t>immunochemotherapy</a:t>
            </a:r>
            <a:r>
              <a:rPr lang="en-US" dirty="0" smtClean="0"/>
              <a:t> or peptide receptor radionuclide therapy might increase the </a:t>
            </a:r>
            <a:r>
              <a:rPr lang="en-US" dirty="0" err="1" smtClean="0"/>
              <a:t>resecability</a:t>
            </a:r>
            <a:r>
              <a:rPr lang="en-US" dirty="0" smtClean="0"/>
              <a:t> of the liver lesions (2)</a:t>
            </a:r>
            <a:endParaRPr lang="en-US" dirty="0"/>
          </a:p>
        </p:txBody>
      </p:sp>
      <p:sp>
        <p:nvSpPr>
          <p:cNvPr id="4" name="TextBox 3"/>
          <p:cNvSpPr txBox="1"/>
          <p:nvPr/>
        </p:nvSpPr>
        <p:spPr>
          <a:xfrm>
            <a:off x="683568" y="5733256"/>
            <a:ext cx="8136904" cy="830997"/>
          </a:xfrm>
          <a:prstGeom prst="rect">
            <a:avLst/>
          </a:prstGeom>
          <a:noFill/>
        </p:spPr>
        <p:txBody>
          <a:bodyPr wrap="square" rtlCol="0">
            <a:spAutoFit/>
          </a:bodyPr>
          <a:lstStyle/>
          <a:p>
            <a:pPr marL="342900" indent="-342900">
              <a:buAutoNum type="arabicParenBoth"/>
            </a:pPr>
            <a:r>
              <a:rPr lang="en-US" sz="1200" dirty="0" err="1" smtClean="0"/>
              <a:t>Maire</a:t>
            </a:r>
            <a:r>
              <a:rPr lang="en-US" sz="1200" dirty="0" smtClean="0"/>
              <a:t> F, </a:t>
            </a:r>
            <a:r>
              <a:rPr lang="en-US" sz="1200" dirty="0" err="1" smtClean="0"/>
              <a:t>Hammel</a:t>
            </a:r>
            <a:r>
              <a:rPr lang="en-US" sz="1200" dirty="0" smtClean="0"/>
              <a:t> P, </a:t>
            </a:r>
            <a:r>
              <a:rPr lang="en-US" sz="1200" dirty="0" err="1" smtClean="0"/>
              <a:t>Kianmanessh</a:t>
            </a:r>
            <a:r>
              <a:rPr lang="en-US" sz="1200" dirty="0" smtClean="0"/>
              <a:t> R et al Is adjuvant therapy </a:t>
            </a:r>
            <a:r>
              <a:rPr lang="en-US" sz="1200" dirty="0" err="1" smtClean="0"/>
              <a:t>ith</a:t>
            </a:r>
            <a:r>
              <a:rPr lang="en-US" sz="1200" dirty="0" smtClean="0"/>
              <a:t> </a:t>
            </a:r>
            <a:r>
              <a:rPr lang="en-US" sz="1200" dirty="0" err="1" smtClean="0"/>
              <a:t>streptozocin</a:t>
            </a:r>
            <a:r>
              <a:rPr lang="en-US" sz="1200" dirty="0" smtClean="0"/>
              <a:t> and 5FU useful after resection of liver metastases from digestive endocrine tumors? Surgery 2009; 145: 69-75</a:t>
            </a:r>
          </a:p>
          <a:p>
            <a:pPr marL="342900" indent="-342900">
              <a:buAutoNum type="arabicParenBoth"/>
            </a:pPr>
            <a:r>
              <a:rPr lang="en-US" sz="1200" dirty="0" smtClean="0"/>
              <a:t>Sowa-</a:t>
            </a:r>
            <a:r>
              <a:rPr lang="en-US" sz="1200" dirty="0" err="1" smtClean="0"/>
              <a:t>Stazczak</a:t>
            </a:r>
            <a:r>
              <a:rPr lang="en-US" sz="1200" dirty="0" smtClean="0"/>
              <a:t> A, </a:t>
            </a:r>
            <a:r>
              <a:rPr lang="en-US" sz="1200" dirty="0" err="1" smtClean="0"/>
              <a:t>Pach</a:t>
            </a:r>
            <a:r>
              <a:rPr lang="en-US" sz="1200" dirty="0" smtClean="0"/>
              <a:t>, D, </a:t>
            </a:r>
            <a:r>
              <a:rPr lang="en-US" sz="1200" dirty="0" err="1" smtClean="0"/>
              <a:t>Cherzan</a:t>
            </a:r>
            <a:r>
              <a:rPr lang="en-US" sz="1200" dirty="0" smtClean="0"/>
              <a:t> R et al. peptide receptors radionuclide therapy as a potential tool for neoadjuvant therapy in patients with inoperable neuroendocrine tumors. </a:t>
            </a:r>
            <a:r>
              <a:rPr lang="en-US" sz="1200" dirty="0" err="1" smtClean="0"/>
              <a:t>Eur</a:t>
            </a:r>
            <a:r>
              <a:rPr lang="en-US" sz="1200" dirty="0" smtClean="0"/>
              <a:t> J </a:t>
            </a:r>
            <a:r>
              <a:rPr lang="en-US" sz="1200" dirty="0" err="1" smtClean="0"/>
              <a:t>Nucl</a:t>
            </a:r>
            <a:r>
              <a:rPr lang="en-US" sz="1200" dirty="0" smtClean="0"/>
              <a:t> Med </a:t>
            </a:r>
            <a:r>
              <a:rPr lang="en-US" sz="1200" dirty="0" err="1" smtClean="0"/>
              <a:t>Mol</a:t>
            </a:r>
            <a:r>
              <a:rPr lang="en-US" sz="1200" dirty="0" smtClean="0"/>
              <a:t> Imaging 2011; 38: 1669-74</a:t>
            </a:r>
            <a:endParaRPr lang="en-US" sz="1200" dirty="0"/>
          </a:p>
        </p:txBody>
      </p:sp>
    </p:spTree>
    <p:extLst>
      <p:ext uri="{BB962C8B-B14F-4D97-AF65-F5344CB8AC3E}">
        <p14:creationId xmlns:p14="http://schemas.microsoft.com/office/powerpoint/2010/main" val="3105801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88640"/>
            <a:ext cx="5760640" cy="212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32856"/>
            <a:ext cx="5760641" cy="2137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387" y="923623"/>
            <a:ext cx="2281849" cy="272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11" y="4471396"/>
            <a:ext cx="6477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4130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peptide receptor radionuclide therapy be used?</a:t>
            </a:r>
            <a:endParaRPr lang="en-US" dirty="0"/>
          </a:p>
        </p:txBody>
      </p:sp>
      <p:sp>
        <p:nvSpPr>
          <p:cNvPr id="3" name="Content Placeholder 2"/>
          <p:cNvSpPr>
            <a:spLocks noGrp="1"/>
          </p:cNvSpPr>
          <p:nvPr>
            <p:ph idx="1"/>
          </p:nvPr>
        </p:nvSpPr>
        <p:spPr/>
        <p:txBody>
          <a:bodyPr>
            <a:normAutofit/>
          </a:bodyPr>
          <a:lstStyle/>
          <a:p>
            <a:r>
              <a:rPr lang="en-US" dirty="0" smtClean="0"/>
              <a:t>Most </a:t>
            </a:r>
            <a:r>
              <a:rPr lang="en-US" dirty="0" err="1" smtClean="0"/>
              <a:t>gastroenteropancreatic</a:t>
            </a:r>
            <a:r>
              <a:rPr lang="en-US" dirty="0" smtClean="0"/>
              <a:t> NETs express </a:t>
            </a:r>
            <a:r>
              <a:rPr lang="en-US" dirty="0" err="1" smtClean="0"/>
              <a:t>somatostatin</a:t>
            </a:r>
            <a:r>
              <a:rPr lang="en-US" dirty="0" smtClean="0"/>
              <a:t> receptors and treatment with 90Y or 177Lu </a:t>
            </a:r>
            <a:r>
              <a:rPr lang="en-US" dirty="0" err="1" smtClean="0"/>
              <a:t>somatostatin</a:t>
            </a:r>
            <a:r>
              <a:rPr lang="en-US" dirty="0" smtClean="0"/>
              <a:t> analogues is feasible</a:t>
            </a:r>
          </a:p>
          <a:p>
            <a:r>
              <a:rPr lang="en-US" dirty="0" smtClean="0"/>
              <a:t>Peptide receptor radionuclide therapy (PRRT) is extensively used since 1999 and induces disease stabilization; in the meantime an improved survival is also expected</a:t>
            </a:r>
          </a:p>
          <a:p>
            <a:r>
              <a:rPr lang="en-US" dirty="0" smtClean="0"/>
              <a:t>Experts recommend it for the treatment of both hepatic and </a:t>
            </a:r>
            <a:r>
              <a:rPr lang="en-US" dirty="0" err="1" smtClean="0"/>
              <a:t>extrahepatic</a:t>
            </a:r>
            <a:r>
              <a:rPr lang="en-US" dirty="0" smtClean="0"/>
              <a:t> metastases</a:t>
            </a:r>
            <a:endParaRPr lang="en-US" dirty="0"/>
          </a:p>
        </p:txBody>
      </p:sp>
    </p:spTree>
    <p:extLst>
      <p:ext uri="{BB962C8B-B14F-4D97-AF65-F5344CB8AC3E}">
        <p14:creationId xmlns:p14="http://schemas.microsoft.com/office/powerpoint/2010/main" val="200342391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chemotherapy, targeted therapy or biotherapy be used?</a:t>
            </a:r>
            <a:endParaRPr lang="en-US" dirty="0"/>
          </a:p>
        </p:txBody>
      </p:sp>
      <p:sp>
        <p:nvSpPr>
          <p:cNvPr id="3" name="Content Placeholder 2"/>
          <p:cNvSpPr>
            <a:spLocks noGrp="1"/>
          </p:cNvSpPr>
          <p:nvPr>
            <p:ph idx="1"/>
          </p:nvPr>
        </p:nvSpPr>
        <p:spPr>
          <a:xfrm>
            <a:off x="457200" y="2420888"/>
            <a:ext cx="7620000" cy="3979912"/>
          </a:xfrm>
        </p:spPr>
        <p:txBody>
          <a:bodyPr/>
          <a:lstStyle/>
          <a:p>
            <a:r>
              <a:rPr lang="en-US" dirty="0" smtClean="0"/>
              <a:t>High grade </a:t>
            </a:r>
            <a:r>
              <a:rPr lang="en-US" dirty="0" err="1" smtClean="0"/>
              <a:t>pNETs</a:t>
            </a:r>
            <a:r>
              <a:rPr lang="en-US" dirty="0" smtClean="0"/>
              <a:t> are amenable most to chemotherapy while slow growing lesions (grade1 and 2 NETs) are amenable to targeted therapies ( </a:t>
            </a:r>
            <a:r>
              <a:rPr lang="en-US" dirty="0" err="1" smtClean="0"/>
              <a:t>everolimus</a:t>
            </a:r>
            <a:r>
              <a:rPr lang="en-US" dirty="0" smtClean="0"/>
              <a:t>, </a:t>
            </a:r>
            <a:r>
              <a:rPr lang="en-US" dirty="0" err="1" smtClean="0"/>
              <a:t>sunitinib</a:t>
            </a:r>
            <a:r>
              <a:rPr lang="en-US" dirty="0" smtClean="0"/>
              <a:t>) and biotherapy (</a:t>
            </a:r>
            <a:r>
              <a:rPr lang="en-US" dirty="0" err="1" smtClean="0"/>
              <a:t>somatostatin</a:t>
            </a:r>
            <a:r>
              <a:rPr lang="en-US" dirty="0" smtClean="0"/>
              <a:t>, interferon)</a:t>
            </a:r>
          </a:p>
        </p:txBody>
      </p:sp>
    </p:spTree>
    <p:extLst>
      <p:ext uri="{BB962C8B-B14F-4D97-AF65-F5344CB8AC3E}">
        <p14:creationId xmlns:p14="http://schemas.microsoft.com/office/powerpoint/2010/main" val="4253080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36912"/>
            <a:ext cx="7992888" cy="1143000"/>
          </a:xfrm>
        </p:spPr>
        <p:txBody>
          <a:bodyPr/>
          <a:lstStyle/>
          <a:p>
            <a:r>
              <a:rPr lang="en-US" sz="3600" dirty="0" smtClean="0"/>
              <a:t>Locally advanced nonfunctional </a:t>
            </a:r>
            <a:r>
              <a:rPr lang="en-US" sz="3600" dirty="0" err="1" smtClean="0"/>
              <a:t>pNETs</a:t>
            </a:r>
            <a:r>
              <a:rPr lang="en-US" dirty="0" smtClean="0"/>
              <a:t/>
            </a:r>
            <a:br>
              <a:rPr lang="en-US" dirty="0" smtClean="0"/>
            </a:br>
            <a:endParaRPr lang="en-US" dirty="0"/>
          </a:p>
        </p:txBody>
      </p:sp>
      <p:sp>
        <p:nvSpPr>
          <p:cNvPr id="3" name="Content Placeholder 2"/>
          <p:cNvSpPr>
            <a:spLocks noGrp="1"/>
          </p:cNvSpPr>
          <p:nvPr>
            <p:ph idx="1"/>
          </p:nvPr>
        </p:nvSpPr>
        <p:spPr>
          <a:xfrm>
            <a:off x="395536" y="3573016"/>
            <a:ext cx="7620000" cy="2323728"/>
          </a:xfrm>
        </p:spPr>
        <p:txBody>
          <a:bodyPr>
            <a:normAutofit fontScale="92500" lnSpcReduction="10000"/>
          </a:bodyPr>
          <a:lstStyle/>
          <a:p>
            <a:r>
              <a:rPr lang="en-US" dirty="0" smtClean="0"/>
              <a:t>Aggressive resections (including multivisceral resections or vascular resections) have been reported with promising results regarding disease-free and overall survival rates</a:t>
            </a:r>
          </a:p>
          <a:p>
            <a:r>
              <a:rPr lang="en-US" dirty="0" smtClean="0"/>
              <a:t>It is recommended that surgical oncologic principles as per pancreatic adenocarcinoma be applied</a:t>
            </a:r>
          </a:p>
          <a:p>
            <a:r>
              <a:rPr lang="en-US" dirty="0" smtClean="0"/>
              <a:t>Noncurative debulking may be considered to provide palliative relief of the symptoms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554569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2668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60648"/>
            <a:ext cx="47434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97" y="2701445"/>
            <a:ext cx="363945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095253"/>
            <a:ext cx="3528096" cy="300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6050571"/>
            <a:ext cx="3501951" cy="30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4644008" y="5589240"/>
            <a:ext cx="3528096" cy="93610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4957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71503"/>
            <a:ext cx="62293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50705" y="188640"/>
            <a:ext cx="5020369" cy="523220"/>
          </a:xfrm>
          <a:prstGeom prst="rect">
            <a:avLst/>
          </a:prstGeom>
          <a:noFill/>
        </p:spPr>
        <p:txBody>
          <a:bodyPr wrap="square" rtlCol="0">
            <a:spAutoFit/>
          </a:bodyPr>
          <a:lstStyle/>
          <a:p>
            <a:r>
              <a:rPr lang="en-US" sz="2800" dirty="0" smtClean="0"/>
              <a:t>Conclusions/General Overview</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1154" y="653064"/>
            <a:ext cx="3977416" cy="781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39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7717" y="188640"/>
            <a:ext cx="5310043" cy="584775"/>
          </a:xfrm>
          <a:prstGeom prst="rect">
            <a:avLst/>
          </a:prstGeom>
        </p:spPr>
        <p:txBody>
          <a:bodyPr wrap="none">
            <a:spAutoFit/>
          </a:bodyPr>
          <a:lstStyle/>
          <a:p>
            <a:r>
              <a:rPr lang="en-US" sz="3200" dirty="0"/>
              <a:t>Conclusions/General Overview</a:t>
            </a:r>
            <a:endParaRPr lang="en-US" sz="32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63" y="836712"/>
            <a:ext cx="622935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31760" y="460890"/>
            <a:ext cx="3789496" cy="829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547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437</TotalTime>
  <Words>4326</Words>
  <Application>Microsoft Office PowerPoint</Application>
  <PresentationFormat>On-screen Show (4:3)</PresentationFormat>
  <Paragraphs>323</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Adjacency</vt:lpstr>
      <vt:lpstr>Aggressive surgery for pancreatic neuroendocrine tumors (pNETs)</vt:lpstr>
      <vt:lpstr>Generalities </vt:lpstr>
      <vt:lpstr>Classification</vt:lpstr>
      <vt:lpstr>Classification</vt:lpstr>
      <vt:lpstr>Classification</vt:lpstr>
      <vt:lpstr>Classification</vt:lpstr>
      <vt:lpstr>General principles for surgical management of pNETs</vt:lpstr>
      <vt:lpstr>Prognostic factors influencing surgical  decision making</vt:lpstr>
      <vt:lpstr>Locally advanced nonfunctional pNETs </vt:lpstr>
      <vt:lpstr>PowerPoint Presentation</vt:lpstr>
      <vt:lpstr>PowerPoint Presentation</vt:lpstr>
      <vt:lpstr>Metastatic non-functional pNETs</vt:lpstr>
      <vt:lpstr>PowerPoint Presentation</vt:lpstr>
      <vt:lpstr>In a patient with metastatic non-functioning pancreatic NET should we resect the primary tumor?</vt:lpstr>
      <vt:lpstr>PowerPoint Presentation</vt:lpstr>
      <vt:lpstr>PowerPoint Presentation</vt:lpstr>
      <vt:lpstr>PowerPoint Presentation</vt:lpstr>
      <vt:lpstr>PowerPoint Presentation</vt:lpstr>
      <vt:lpstr>PowerPoint Presentation</vt:lpstr>
      <vt:lpstr>In a patient with metastatic non-functioning pancreatic NET should we resect the primary tumor? </vt:lpstr>
      <vt:lpstr>PowerPoint Presentation</vt:lpstr>
      <vt:lpstr>PowerPoint Presentation</vt:lpstr>
      <vt:lpstr>Should we perform surgery in patients with locally advanced/vascular invasion pNETs?</vt:lpstr>
      <vt:lpstr>PowerPoint Presentation</vt:lpstr>
      <vt:lpstr>PowerPoint Presentation</vt:lpstr>
      <vt:lpstr>PowerPoint Presentation</vt:lpstr>
      <vt:lpstr>PowerPoint Presentation</vt:lpstr>
      <vt:lpstr>PowerPoint Presentation</vt:lpstr>
      <vt:lpstr>   Should we perform surgery in patients with locally advanced/vascular invasion pNETs?  </vt:lpstr>
      <vt:lpstr> Should we perform surgery in patients with locally advanced/vascular invasion pNETs?  </vt:lpstr>
      <vt:lpstr>Should we perform surgery in patients with locally advanced/vascular invasion pNETs? </vt:lpstr>
      <vt:lpstr>Should we perform surgery in patients with locally advanced/vascular invasion pNETs?</vt:lpstr>
      <vt:lpstr>PowerPoint Presentation</vt:lpstr>
      <vt:lpstr>Hepatic resection in pNET</vt:lpstr>
      <vt:lpstr>Hepatic resection for synchronous liver metastases from pNET</vt:lpstr>
      <vt:lpstr>PowerPoint Presentation</vt:lpstr>
      <vt:lpstr>PowerPoint Presentation</vt:lpstr>
      <vt:lpstr>Hepatic resection for synchronous liver metastases from pNET</vt:lpstr>
      <vt:lpstr>Hepatic resection for synchronous liver metastases from pNET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Hepatic resection for synchronous liver metastases from pNET</vt:lpstr>
      <vt:lpstr>Hepatic resection for synchronous liver metastases from pNET</vt:lpstr>
      <vt:lpstr>Hepatic resection for metachronous liver metastases from pNETs</vt:lpstr>
      <vt:lpstr>PowerPoint Presentation</vt:lpstr>
      <vt:lpstr>Hepatic resection for metachronous liver metastases from pNETs </vt:lpstr>
      <vt:lpstr>PowerPoint Presentation</vt:lpstr>
      <vt:lpstr>Liver transplantation for unresectable pNET liver metastases</vt:lpstr>
      <vt:lpstr>Liver transplantation for unresectable pNET liver metastases</vt:lpstr>
      <vt:lpstr>Liver transplantation for unresectable pNET liver metastases</vt:lpstr>
      <vt:lpstr>Liver transplantation for unresectable pNET liver metastases</vt:lpstr>
      <vt:lpstr>Liver transplantation for unresectable pNET liver metastases</vt:lpstr>
      <vt:lpstr>PowerPoint Presentation</vt:lpstr>
      <vt:lpstr>PowerPoint Presentation</vt:lpstr>
      <vt:lpstr>PowerPoint Presentation</vt:lpstr>
      <vt:lpstr>PowerPoint Presentation</vt:lpstr>
      <vt:lpstr>PowerPoint Presentation</vt:lpstr>
      <vt:lpstr>Liver transplantation for unresectable pNET liver metastases </vt:lpstr>
      <vt:lpstr>Extrahepatic extrapancreatic resections in pNET</vt:lpstr>
      <vt:lpstr>Extrahepatic extrapancreatic pNETs metastases</vt:lpstr>
      <vt:lpstr>PowerPoint Presentation</vt:lpstr>
      <vt:lpstr>Peritoneal metastases from pNETs (PM)</vt:lpstr>
      <vt:lpstr>PowerPoint Presentation</vt:lpstr>
      <vt:lpstr>PowerPoint Presentation</vt:lpstr>
      <vt:lpstr>PM</vt:lpstr>
      <vt:lpstr>PowerPoint Presentation</vt:lpstr>
      <vt:lpstr>PowerPoint Presentation</vt:lpstr>
      <vt:lpstr>PowerPoint Presentation</vt:lpstr>
      <vt:lpstr>PowerPoint Presentation</vt:lpstr>
      <vt:lpstr>PowerPoint Presentation</vt:lpstr>
      <vt:lpstr>Hepatically directed locoregional therapies</vt:lpstr>
      <vt:lpstr>Hepatically directed locoregional therapies</vt:lpstr>
      <vt:lpstr>Local ablation</vt:lpstr>
      <vt:lpstr>Local ablation</vt:lpstr>
      <vt:lpstr>Transarterial embolization (TAE)/  Transarterial chemoembolization (TACE)</vt:lpstr>
      <vt:lpstr>Radioembolization</vt:lpstr>
      <vt:lpstr>PowerPoint Presentation</vt:lpstr>
      <vt:lpstr>PowerPoint Presentation</vt:lpstr>
      <vt:lpstr>Downstaging/neoadjuvant treatment in pNETs</vt:lpstr>
      <vt:lpstr>PowerPoint Presentation</vt:lpstr>
      <vt:lpstr>Should neoadjuvant and adjuvant treatment strategies be used?</vt:lpstr>
      <vt:lpstr>PowerPoint Presentation</vt:lpstr>
      <vt:lpstr>When should peptide receptor radionuclide therapy be used?</vt:lpstr>
      <vt:lpstr>When should chemotherapy, targeted therapy or biotherapy be used?</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Aggressive surgery for pancreatic neuroendocrine tumors (pNETs)</dc:title>
  <dc:creator>Irina206</dc:creator>
  <cp:lastModifiedBy>Irina206</cp:lastModifiedBy>
  <cp:revision>20</cp:revision>
  <dcterms:created xsi:type="dcterms:W3CDTF">2016-09-04T08:58:43Z</dcterms:created>
  <dcterms:modified xsi:type="dcterms:W3CDTF">2016-09-09T16:41:47Z</dcterms:modified>
</cp:coreProperties>
</file>