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5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3300"/>
    <a:srgbClr val="FFFFFF"/>
    <a:srgbClr val="D6FEFE"/>
    <a:srgbClr val="CCFF99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C0CBB4-894E-40BF-8EC3-DFC2BEA4E69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69DD1F-8CCC-40BA-B56D-C9C38A3E4427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en-US" dirty="0" smtClean="0">
              <a:solidFill>
                <a:srgbClr val="D6FEFE"/>
              </a:solidFill>
            </a:rPr>
            <a:t>Preoperative </a:t>
          </a:r>
          <a:r>
            <a:rPr lang="en-US" dirty="0" err="1" smtClean="0">
              <a:solidFill>
                <a:srgbClr val="D6FEFE"/>
              </a:solidFill>
            </a:rPr>
            <a:t>histologic</a:t>
          </a:r>
          <a:r>
            <a:rPr lang="en-US" dirty="0" smtClean="0">
              <a:solidFill>
                <a:srgbClr val="D6FEFE"/>
              </a:solidFill>
            </a:rPr>
            <a:t> diagnosis—essential for surgical management in malignancies</a:t>
          </a:r>
          <a:endParaRPr lang="en-US" dirty="0">
            <a:solidFill>
              <a:srgbClr val="D6FEFE"/>
            </a:solidFill>
          </a:endParaRPr>
        </a:p>
      </dgm:t>
    </dgm:pt>
    <dgm:pt modelId="{7C41BB87-8942-47BD-A7A9-D0D4137BADF5}" type="parTrans" cxnId="{D63E4CA1-242A-4BCA-85EF-B5C564C57753}">
      <dgm:prSet/>
      <dgm:spPr/>
      <dgm:t>
        <a:bodyPr/>
        <a:lstStyle/>
        <a:p>
          <a:endParaRPr lang="en-US"/>
        </a:p>
      </dgm:t>
    </dgm:pt>
    <dgm:pt modelId="{E91E2E86-444A-4196-B3F1-22F931FCBE0D}" type="sibTrans" cxnId="{D63E4CA1-242A-4BCA-85EF-B5C564C57753}">
      <dgm:prSet/>
      <dgm:spPr/>
      <dgm:t>
        <a:bodyPr/>
        <a:lstStyle/>
        <a:p>
          <a:endParaRPr lang="en-US"/>
        </a:p>
      </dgm:t>
    </dgm:pt>
    <dgm:pt modelId="{A6E82E0F-BCC0-43FB-ABE2-4EE79ED005D0}" type="pres">
      <dgm:prSet presAssocID="{64C0CBB4-894E-40BF-8EC3-DFC2BEA4E69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1DC475-B7FE-449C-AA96-27B78B8E95D4}" type="pres">
      <dgm:prSet presAssocID="{9969DD1F-8CCC-40BA-B56D-C9C38A3E4427}" presName="linNode" presStyleCnt="0"/>
      <dgm:spPr/>
    </dgm:pt>
    <dgm:pt modelId="{57611EB8-8FED-4FC0-8119-D6D92E84C201}" type="pres">
      <dgm:prSet presAssocID="{9969DD1F-8CCC-40BA-B56D-C9C38A3E4427}" presName="parentText" presStyleLbl="node1" presStyleIdx="0" presStyleCnt="1" custScaleX="27488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ACE34B8-9604-40AD-851C-DD3E92C74DFE}" type="presOf" srcId="{9969DD1F-8CCC-40BA-B56D-C9C38A3E4427}" destId="{57611EB8-8FED-4FC0-8119-D6D92E84C201}" srcOrd="0" destOrd="0" presId="urn:microsoft.com/office/officeart/2005/8/layout/vList5"/>
    <dgm:cxn modelId="{BEBDC4FE-A4CC-463F-9F20-357887EEC4DC}" type="presOf" srcId="{64C0CBB4-894E-40BF-8EC3-DFC2BEA4E69E}" destId="{A6E82E0F-BCC0-43FB-ABE2-4EE79ED005D0}" srcOrd="0" destOrd="0" presId="urn:microsoft.com/office/officeart/2005/8/layout/vList5"/>
    <dgm:cxn modelId="{D63E4CA1-242A-4BCA-85EF-B5C564C57753}" srcId="{64C0CBB4-894E-40BF-8EC3-DFC2BEA4E69E}" destId="{9969DD1F-8CCC-40BA-B56D-C9C38A3E4427}" srcOrd="0" destOrd="0" parTransId="{7C41BB87-8942-47BD-A7A9-D0D4137BADF5}" sibTransId="{E91E2E86-444A-4196-B3F1-22F931FCBE0D}"/>
    <dgm:cxn modelId="{AE761C9D-E585-4AEB-BCBF-6AA1301FD3E9}" type="presParOf" srcId="{A6E82E0F-BCC0-43FB-ABE2-4EE79ED005D0}" destId="{6E1DC475-B7FE-449C-AA96-27B78B8E95D4}" srcOrd="0" destOrd="0" presId="urn:microsoft.com/office/officeart/2005/8/layout/vList5"/>
    <dgm:cxn modelId="{672F7ADA-5E85-4EFC-ABBE-A1D3E7CC9BAF}" type="presParOf" srcId="{6E1DC475-B7FE-449C-AA96-27B78B8E95D4}" destId="{57611EB8-8FED-4FC0-8119-D6D92E84C201}" srcOrd="0" destOrd="0" presId="urn:microsoft.com/office/officeart/2005/8/layout/vList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BEF40A-ABEC-41B9-93EF-5E7208340EC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105EB3-37B1-4616-A03D-A5E6B78E65C9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pPr rtl="0"/>
          <a:r>
            <a:rPr lang="en-US" sz="2800" dirty="0" smtClean="0"/>
            <a:t>Major series of Whipple`s procedure for </a:t>
          </a:r>
          <a:r>
            <a:rPr lang="en-US" sz="2800" dirty="0" smtClean="0">
              <a:solidFill>
                <a:srgbClr val="FFC000"/>
              </a:solidFill>
            </a:rPr>
            <a:t>presumed cancer </a:t>
          </a:r>
          <a:r>
            <a:rPr lang="en-US" sz="2800" dirty="0" smtClean="0"/>
            <a:t>still report 5-10 % </a:t>
          </a:r>
          <a:r>
            <a:rPr lang="en-US" sz="2800" b="1" i="1" dirty="0" smtClean="0"/>
            <a:t>ultimately benign disease</a:t>
          </a:r>
          <a:r>
            <a:rPr lang="en-US" sz="2800" b="1" dirty="0" smtClean="0"/>
            <a:t>.</a:t>
          </a:r>
          <a:endParaRPr lang="en-US" sz="2800" b="1" dirty="0"/>
        </a:p>
      </dgm:t>
    </dgm:pt>
    <dgm:pt modelId="{CBBE6041-DD3B-41AD-8967-12A5DEA8B3E4}" type="parTrans" cxnId="{7A696647-D155-4A41-8C68-E7F3D79C5B9E}">
      <dgm:prSet/>
      <dgm:spPr/>
      <dgm:t>
        <a:bodyPr/>
        <a:lstStyle/>
        <a:p>
          <a:endParaRPr lang="en-US"/>
        </a:p>
      </dgm:t>
    </dgm:pt>
    <dgm:pt modelId="{E75B41EC-44AE-477D-A0E8-CE083731B362}" type="sibTrans" cxnId="{7A696647-D155-4A41-8C68-E7F3D79C5B9E}">
      <dgm:prSet/>
      <dgm:spPr/>
      <dgm:t>
        <a:bodyPr/>
        <a:lstStyle/>
        <a:p>
          <a:endParaRPr lang="en-US"/>
        </a:p>
      </dgm:t>
    </dgm:pt>
    <dgm:pt modelId="{F62B52A2-9F2D-4B74-BE69-9DE2DF3E2589}" type="pres">
      <dgm:prSet presAssocID="{3DBEF40A-ABEC-41B9-93EF-5E7208340EC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4EBFCE-515C-423D-BE8C-675194E32B3C}" type="pres">
      <dgm:prSet presAssocID="{F9105EB3-37B1-4616-A03D-A5E6B78E65C9}" presName="linNode" presStyleCnt="0"/>
      <dgm:spPr/>
    </dgm:pt>
    <dgm:pt modelId="{526FFA59-2E25-450A-9FB3-D4C8631C7A3D}" type="pres">
      <dgm:prSet presAssocID="{F9105EB3-37B1-4616-A03D-A5E6B78E65C9}" presName="parentText" presStyleLbl="node1" presStyleIdx="0" presStyleCnt="1" custScaleX="277778" custScaleY="10009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695EE9-DDC6-4BA3-83DB-C8078F4737B0}" type="presOf" srcId="{3DBEF40A-ABEC-41B9-93EF-5E7208340EC7}" destId="{F62B52A2-9F2D-4B74-BE69-9DE2DF3E2589}" srcOrd="0" destOrd="0" presId="urn:microsoft.com/office/officeart/2005/8/layout/vList5"/>
    <dgm:cxn modelId="{B8BD8F2D-637A-4FB6-8E92-44993C19FAF6}" type="presOf" srcId="{F9105EB3-37B1-4616-A03D-A5E6B78E65C9}" destId="{526FFA59-2E25-450A-9FB3-D4C8631C7A3D}" srcOrd="0" destOrd="0" presId="urn:microsoft.com/office/officeart/2005/8/layout/vList5"/>
    <dgm:cxn modelId="{7A696647-D155-4A41-8C68-E7F3D79C5B9E}" srcId="{3DBEF40A-ABEC-41B9-93EF-5E7208340EC7}" destId="{F9105EB3-37B1-4616-A03D-A5E6B78E65C9}" srcOrd="0" destOrd="0" parTransId="{CBBE6041-DD3B-41AD-8967-12A5DEA8B3E4}" sibTransId="{E75B41EC-44AE-477D-A0E8-CE083731B362}"/>
    <dgm:cxn modelId="{2F395F4E-4C99-4EA2-A580-5F95C925AD8D}" type="presParOf" srcId="{F62B52A2-9F2D-4B74-BE69-9DE2DF3E2589}" destId="{9A4EBFCE-515C-423D-BE8C-675194E32B3C}" srcOrd="0" destOrd="0" presId="urn:microsoft.com/office/officeart/2005/8/layout/vList5"/>
    <dgm:cxn modelId="{2E13E1CB-9725-44BC-8DC8-622D01E19D67}" type="presParOf" srcId="{9A4EBFCE-515C-423D-BE8C-675194E32B3C}" destId="{526FFA59-2E25-450A-9FB3-D4C8631C7A3D}" srcOrd="0" destOrd="0" presId="urn:microsoft.com/office/officeart/2005/8/layout/vList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F1DC81-94B8-45B2-BB35-F60137626FA0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AA340F-7098-4FBC-8DA6-8D09AADB596F}">
      <dgm:prSet/>
      <dgm:spPr/>
      <dgm:t>
        <a:bodyPr/>
        <a:lstStyle/>
        <a:p>
          <a:pPr rtl="0"/>
          <a:r>
            <a:rPr lang="en-US" dirty="0" smtClean="0"/>
            <a:t>Advances in imaging—</a:t>
          </a:r>
          <a:r>
            <a:rPr lang="en-US" b="1" i="1" dirty="0" err="1" smtClean="0"/>
            <a:t>improval</a:t>
          </a:r>
          <a:r>
            <a:rPr lang="en-US" b="1" i="1" dirty="0" smtClean="0"/>
            <a:t> of preoperative diagnosis</a:t>
          </a:r>
          <a:r>
            <a:rPr lang="en-US" dirty="0" smtClean="0">
              <a:sym typeface="Symbol"/>
            </a:rPr>
            <a:t></a:t>
          </a:r>
          <a:r>
            <a:rPr lang="en-US" dirty="0" smtClean="0"/>
            <a:t> less emphasis on preoperative tissue diagnosis</a:t>
          </a:r>
          <a:endParaRPr lang="en-US" dirty="0"/>
        </a:p>
      </dgm:t>
    </dgm:pt>
    <dgm:pt modelId="{49184CE4-1D5D-4AB9-8D3E-6820E36F5C34}" type="parTrans" cxnId="{5B7AC692-EFC4-46C4-849B-FE85DC4414EB}">
      <dgm:prSet/>
      <dgm:spPr/>
      <dgm:t>
        <a:bodyPr/>
        <a:lstStyle/>
        <a:p>
          <a:endParaRPr lang="en-US"/>
        </a:p>
      </dgm:t>
    </dgm:pt>
    <dgm:pt modelId="{9D81990E-D5A3-466E-A196-0CCA2E77C36F}" type="sibTrans" cxnId="{5B7AC692-EFC4-46C4-849B-FE85DC4414EB}">
      <dgm:prSet/>
      <dgm:spPr/>
      <dgm:t>
        <a:bodyPr/>
        <a:lstStyle/>
        <a:p>
          <a:endParaRPr lang="en-US"/>
        </a:p>
      </dgm:t>
    </dgm:pt>
    <dgm:pt modelId="{8C006BB7-3F63-4924-9690-BFBD0289FEC0}" type="pres">
      <dgm:prSet presAssocID="{38F1DC81-94B8-45B2-BB35-F60137626FA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4EB5A0-D714-4686-886C-220B90D86DEE}" type="pres">
      <dgm:prSet presAssocID="{75AA340F-7098-4FBC-8DA6-8D09AADB596F}" presName="circle1" presStyleLbl="node1" presStyleIdx="0" presStyleCnt="1"/>
      <dgm:spPr/>
    </dgm:pt>
    <dgm:pt modelId="{067D1373-5472-4F5D-BFCC-D81E948C2627}" type="pres">
      <dgm:prSet presAssocID="{75AA340F-7098-4FBC-8DA6-8D09AADB596F}" presName="space" presStyleCnt="0"/>
      <dgm:spPr/>
    </dgm:pt>
    <dgm:pt modelId="{C7831B4F-521F-4D58-87F7-E3B1A85FD8FF}" type="pres">
      <dgm:prSet presAssocID="{75AA340F-7098-4FBC-8DA6-8D09AADB596F}" presName="rect1" presStyleLbl="alignAcc1" presStyleIdx="0" presStyleCnt="1" custScaleX="104330" custLinFactNeighborX="-674" custLinFactNeighborY="7143"/>
      <dgm:spPr/>
      <dgm:t>
        <a:bodyPr/>
        <a:lstStyle/>
        <a:p>
          <a:endParaRPr lang="en-US"/>
        </a:p>
      </dgm:t>
    </dgm:pt>
    <dgm:pt modelId="{357BB177-B809-4819-BDDF-C120D58F2E2D}" type="pres">
      <dgm:prSet presAssocID="{75AA340F-7098-4FBC-8DA6-8D09AADB596F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E4A095-A2A0-42AA-9112-288936AB2E07}" type="presOf" srcId="{38F1DC81-94B8-45B2-BB35-F60137626FA0}" destId="{8C006BB7-3F63-4924-9690-BFBD0289FEC0}" srcOrd="0" destOrd="0" presId="urn:microsoft.com/office/officeart/2005/8/layout/target3"/>
    <dgm:cxn modelId="{8373BF05-1042-49E4-A163-4C4DF029928C}" type="presOf" srcId="{75AA340F-7098-4FBC-8DA6-8D09AADB596F}" destId="{C7831B4F-521F-4D58-87F7-E3B1A85FD8FF}" srcOrd="0" destOrd="0" presId="urn:microsoft.com/office/officeart/2005/8/layout/target3"/>
    <dgm:cxn modelId="{18F814FA-72BE-48B9-9FCE-EEC40B297CD8}" type="presOf" srcId="{75AA340F-7098-4FBC-8DA6-8D09AADB596F}" destId="{357BB177-B809-4819-BDDF-C120D58F2E2D}" srcOrd="1" destOrd="0" presId="urn:microsoft.com/office/officeart/2005/8/layout/target3"/>
    <dgm:cxn modelId="{5B7AC692-EFC4-46C4-849B-FE85DC4414EB}" srcId="{38F1DC81-94B8-45B2-BB35-F60137626FA0}" destId="{75AA340F-7098-4FBC-8DA6-8D09AADB596F}" srcOrd="0" destOrd="0" parTransId="{49184CE4-1D5D-4AB9-8D3E-6820E36F5C34}" sibTransId="{9D81990E-D5A3-466E-A196-0CCA2E77C36F}"/>
    <dgm:cxn modelId="{CA50B559-0D84-483B-9F9B-8D8EA0A333E3}" type="presParOf" srcId="{8C006BB7-3F63-4924-9690-BFBD0289FEC0}" destId="{064EB5A0-D714-4686-886C-220B90D86DEE}" srcOrd="0" destOrd="0" presId="urn:microsoft.com/office/officeart/2005/8/layout/target3"/>
    <dgm:cxn modelId="{A7D9DC2B-7947-493C-8A2A-60E267D442D9}" type="presParOf" srcId="{8C006BB7-3F63-4924-9690-BFBD0289FEC0}" destId="{067D1373-5472-4F5D-BFCC-D81E948C2627}" srcOrd="1" destOrd="0" presId="urn:microsoft.com/office/officeart/2005/8/layout/target3"/>
    <dgm:cxn modelId="{AC0C3133-95E0-4E25-B187-6C4553546614}" type="presParOf" srcId="{8C006BB7-3F63-4924-9690-BFBD0289FEC0}" destId="{C7831B4F-521F-4D58-87F7-E3B1A85FD8FF}" srcOrd="2" destOrd="0" presId="urn:microsoft.com/office/officeart/2005/8/layout/target3"/>
    <dgm:cxn modelId="{D02A33CD-2970-4E6E-9307-7CD0E983A1C8}" type="presParOf" srcId="{8C006BB7-3F63-4924-9690-BFBD0289FEC0}" destId="{357BB177-B809-4819-BDDF-C120D58F2E2D}" srcOrd="3" destOrd="0" presId="urn:microsoft.com/office/officeart/2005/8/layout/target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174D05E-05B1-4C0F-B4AA-067602AD54E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349397-1BAF-4388-A3B0-DC459A681164}">
      <dgm:prSet custT="1"/>
      <dgm:spPr>
        <a:solidFill>
          <a:schemeClr val="accent3">
            <a:lumMod val="50000"/>
          </a:schemeClr>
        </a:solidFill>
      </dgm:spPr>
      <dgm:t>
        <a:bodyPr/>
        <a:lstStyle/>
        <a:p>
          <a:pPr rtl="0"/>
          <a:r>
            <a:rPr lang="en-US" sz="2800" dirty="0" smtClean="0">
              <a:solidFill>
                <a:srgbClr val="FFFF00"/>
              </a:solidFill>
            </a:rPr>
            <a:t>CA 19-9 levels</a:t>
          </a:r>
          <a:r>
            <a:rPr lang="ro-RO" sz="2800" dirty="0" smtClean="0">
              <a:solidFill>
                <a:srgbClr val="FFFF00"/>
              </a:solidFill>
            </a:rPr>
            <a:t>, serologic  date</a:t>
          </a:r>
          <a:endParaRPr lang="ro-RO" sz="2800" dirty="0">
            <a:solidFill>
              <a:srgbClr val="FFFF00"/>
            </a:solidFill>
          </a:endParaRPr>
        </a:p>
      </dgm:t>
    </dgm:pt>
    <dgm:pt modelId="{6421E0C7-E137-4621-AC14-27B9CB992BFA}" type="parTrans" cxnId="{5B768509-4856-49B9-8918-AA3E5180F64B}">
      <dgm:prSet/>
      <dgm:spPr/>
      <dgm:t>
        <a:bodyPr/>
        <a:lstStyle/>
        <a:p>
          <a:endParaRPr lang="en-US"/>
        </a:p>
      </dgm:t>
    </dgm:pt>
    <dgm:pt modelId="{2FE80BBC-EF21-4034-9806-8E63B8162C16}" type="sibTrans" cxnId="{5B768509-4856-49B9-8918-AA3E5180F64B}">
      <dgm:prSet/>
      <dgm:spPr/>
      <dgm:t>
        <a:bodyPr/>
        <a:lstStyle/>
        <a:p>
          <a:endParaRPr lang="en-US"/>
        </a:p>
      </dgm:t>
    </dgm:pt>
    <dgm:pt modelId="{C63DDAF2-A1F0-4F25-92E4-37AE91CD28FF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n-US" sz="2800" b="1" dirty="0" smtClean="0">
              <a:solidFill>
                <a:schemeClr val="bg2">
                  <a:lumMod val="10000"/>
                </a:schemeClr>
              </a:solidFill>
            </a:rPr>
            <a:t>MRCP, ERCP ± brushing, CT, PET-CT</a:t>
          </a:r>
          <a:endParaRPr lang="ro-RO" sz="2800" b="1" dirty="0">
            <a:solidFill>
              <a:schemeClr val="bg2">
                <a:lumMod val="10000"/>
              </a:schemeClr>
            </a:solidFill>
          </a:endParaRPr>
        </a:p>
      </dgm:t>
    </dgm:pt>
    <dgm:pt modelId="{62F7F78A-396A-4D05-A72A-64AA1A53AF3A}" type="parTrans" cxnId="{33C451AE-98ED-445F-9CBA-DC50A9EE9C08}">
      <dgm:prSet/>
      <dgm:spPr/>
      <dgm:t>
        <a:bodyPr/>
        <a:lstStyle/>
        <a:p>
          <a:endParaRPr lang="en-US"/>
        </a:p>
      </dgm:t>
    </dgm:pt>
    <dgm:pt modelId="{AFD5097C-9931-4100-BEDF-1F75072CB40B}" type="sibTrans" cxnId="{33C451AE-98ED-445F-9CBA-DC50A9EE9C08}">
      <dgm:prSet/>
      <dgm:spPr/>
      <dgm:t>
        <a:bodyPr/>
        <a:lstStyle/>
        <a:p>
          <a:endParaRPr lang="en-US"/>
        </a:p>
      </dgm:t>
    </dgm:pt>
    <dgm:pt modelId="{75F2C8FD-315E-40C8-BA21-A042D8163914}">
      <dgm:prSet custT="1"/>
      <dgm:spPr>
        <a:solidFill>
          <a:schemeClr val="accent3">
            <a:lumMod val="50000"/>
          </a:schemeClr>
        </a:solidFill>
      </dgm:spPr>
      <dgm:t>
        <a:bodyPr/>
        <a:lstStyle/>
        <a:p>
          <a:pPr rtl="0"/>
          <a:r>
            <a:rPr lang="ro-RO" sz="2400" dirty="0" smtClean="0">
              <a:solidFill>
                <a:srgbClr val="FFFF00"/>
              </a:solidFill>
            </a:rPr>
            <a:t>Percutaneous image guided </a:t>
          </a:r>
          <a:r>
            <a:rPr lang="en-US" sz="2400" dirty="0" smtClean="0">
              <a:solidFill>
                <a:srgbClr val="FFFF00"/>
              </a:solidFill>
            </a:rPr>
            <a:t>FNA</a:t>
          </a:r>
          <a:r>
            <a:rPr lang="en-US" sz="2400" dirty="0" smtClean="0">
              <a:solidFill>
                <a:srgbClr val="FFFF00"/>
              </a:solidFill>
              <a:sym typeface="Symbol"/>
            </a:rPr>
            <a:t> risk to disseminate the tumor</a:t>
          </a:r>
          <a:endParaRPr lang="ro-RO" sz="2400" dirty="0">
            <a:solidFill>
              <a:srgbClr val="FFFF00"/>
            </a:solidFill>
          </a:endParaRPr>
        </a:p>
      </dgm:t>
    </dgm:pt>
    <dgm:pt modelId="{270CE604-A872-4C74-AEAB-61A438BE3D6B}" type="parTrans" cxnId="{08AEC9D0-9B8E-4A7E-A9EC-F20FC8DB4A06}">
      <dgm:prSet/>
      <dgm:spPr/>
      <dgm:t>
        <a:bodyPr/>
        <a:lstStyle/>
        <a:p>
          <a:endParaRPr lang="en-US"/>
        </a:p>
      </dgm:t>
    </dgm:pt>
    <dgm:pt modelId="{7B201D1B-AA0E-44D6-9A5E-4A63EA51391C}" type="sibTrans" cxnId="{08AEC9D0-9B8E-4A7E-A9EC-F20FC8DB4A06}">
      <dgm:prSet/>
      <dgm:spPr/>
      <dgm:t>
        <a:bodyPr/>
        <a:lstStyle/>
        <a:p>
          <a:endParaRPr lang="en-US"/>
        </a:p>
      </dgm:t>
    </dgm:pt>
    <dgm:pt modelId="{564AEFDF-0229-4E3E-8485-C30E74FEAC95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sz="2800" b="1" dirty="0" smtClean="0">
              <a:solidFill>
                <a:schemeClr val="bg2">
                  <a:lumMod val="10000"/>
                </a:schemeClr>
              </a:solidFill>
            </a:rPr>
            <a:t>EUS ±FNA</a:t>
          </a:r>
          <a:endParaRPr lang="ro-RO" sz="2800" b="1" dirty="0">
            <a:solidFill>
              <a:schemeClr val="bg2">
                <a:lumMod val="10000"/>
              </a:schemeClr>
            </a:solidFill>
          </a:endParaRPr>
        </a:p>
      </dgm:t>
    </dgm:pt>
    <dgm:pt modelId="{DE363D78-8A02-45E2-B442-2A5C26719AAC}" type="parTrans" cxnId="{8A25BE7D-A1E5-4D54-80E7-35DA00403C57}">
      <dgm:prSet/>
      <dgm:spPr/>
      <dgm:t>
        <a:bodyPr/>
        <a:lstStyle/>
        <a:p>
          <a:endParaRPr lang="en-US"/>
        </a:p>
      </dgm:t>
    </dgm:pt>
    <dgm:pt modelId="{A6E40C48-D22E-4A21-B944-89C09BEBA519}" type="sibTrans" cxnId="{8A25BE7D-A1E5-4D54-80E7-35DA00403C57}">
      <dgm:prSet/>
      <dgm:spPr/>
      <dgm:t>
        <a:bodyPr/>
        <a:lstStyle/>
        <a:p>
          <a:endParaRPr lang="en-US"/>
        </a:p>
      </dgm:t>
    </dgm:pt>
    <dgm:pt modelId="{4DE1958E-CDD8-46B2-88B3-DDA91EE320E8}">
      <dgm:prSet custT="1"/>
      <dgm:spPr>
        <a:solidFill>
          <a:schemeClr val="accent3">
            <a:lumMod val="50000"/>
          </a:schemeClr>
        </a:solidFill>
      </dgm:spPr>
      <dgm:t>
        <a:bodyPr/>
        <a:lstStyle/>
        <a:p>
          <a:pPr algn="ctr" rtl="0"/>
          <a:r>
            <a:rPr lang="en-US" sz="2800" dirty="0" err="1" smtClean="0">
              <a:solidFill>
                <a:srgbClr val="FFFF00"/>
              </a:solidFill>
            </a:rPr>
            <a:t>Intraop</a:t>
          </a:r>
          <a:r>
            <a:rPr lang="en-US" sz="2800" dirty="0" smtClean="0">
              <a:solidFill>
                <a:srgbClr val="FFFF00"/>
              </a:solidFill>
            </a:rPr>
            <a:t> </a:t>
          </a:r>
          <a:r>
            <a:rPr lang="ro-RO" sz="2800" dirty="0" smtClean="0">
              <a:solidFill>
                <a:srgbClr val="FFFF00"/>
              </a:solidFill>
            </a:rPr>
            <a:t>. </a:t>
          </a:r>
          <a:r>
            <a:rPr lang="en-US" sz="2800" dirty="0" err="1" smtClean="0">
              <a:solidFill>
                <a:srgbClr val="FFFF00"/>
              </a:solidFill>
            </a:rPr>
            <a:t>Tru</a:t>
          </a:r>
          <a:r>
            <a:rPr lang="en-US" sz="2800" dirty="0" smtClean="0">
              <a:solidFill>
                <a:srgbClr val="FFFF00"/>
              </a:solidFill>
            </a:rPr>
            <a:t>-cut biopsy  and frozen section</a:t>
          </a:r>
          <a:endParaRPr lang="ro-RO" sz="2800" dirty="0">
            <a:solidFill>
              <a:srgbClr val="FFFF00"/>
            </a:solidFill>
          </a:endParaRPr>
        </a:p>
      </dgm:t>
    </dgm:pt>
    <dgm:pt modelId="{6F17E0B4-5982-485E-B193-4243107717EF}" type="parTrans" cxnId="{0EFF73E0-3968-43EC-A65E-C6BF92A2D1F3}">
      <dgm:prSet/>
      <dgm:spPr/>
      <dgm:t>
        <a:bodyPr/>
        <a:lstStyle/>
        <a:p>
          <a:endParaRPr lang="en-US"/>
        </a:p>
      </dgm:t>
    </dgm:pt>
    <dgm:pt modelId="{832FDCA5-6FD0-451C-B4B2-6C3CDF49CE7C}" type="sibTrans" cxnId="{0EFF73E0-3968-43EC-A65E-C6BF92A2D1F3}">
      <dgm:prSet/>
      <dgm:spPr/>
      <dgm:t>
        <a:bodyPr/>
        <a:lstStyle/>
        <a:p>
          <a:endParaRPr lang="en-US"/>
        </a:p>
      </dgm:t>
    </dgm:pt>
    <dgm:pt modelId="{06BD0D79-DD89-4F22-8B0A-CDE3124D2918}" type="pres">
      <dgm:prSet presAssocID="{7174D05E-05B1-4C0F-B4AA-067602AD54E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A27F48-7F9E-439B-9DAD-9F9C267AA377}" type="pres">
      <dgm:prSet presAssocID="{A2349397-1BAF-4388-A3B0-DC459A681164}" presName="linNode" presStyleCnt="0"/>
      <dgm:spPr/>
    </dgm:pt>
    <dgm:pt modelId="{7BBBB3EA-E917-48A9-9946-D04980BAB057}" type="pres">
      <dgm:prSet presAssocID="{A2349397-1BAF-4388-A3B0-DC459A681164}" presName="parentText" presStyleLbl="node1" presStyleIdx="0" presStyleCnt="5" custScaleX="190879" custLinFactNeighborX="46908" custLinFactNeighborY="-22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607FE5-7C65-4C70-8B38-46A186F082E6}" type="pres">
      <dgm:prSet presAssocID="{2FE80BBC-EF21-4034-9806-8E63B8162C16}" presName="sp" presStyleCnt="0"/>
      <dgm:spPr/>
    </dgm:pt>
    <dgm:pt modelId="{09831D77-5725-4ACC-8CCF-9624BBB72C8A}" type="pres">
      <dgm:prSet presAssocID="{C63DDAF2-A1F0-4F25-92E4-37AE91CD28FF}" presName="linNode" presStyleCnt="0"/>
      <dgm:spPr/>
    </dgm:pt>
    <dgm:pt modelId="{01DC3E8E-2545-47F4-892C-40A3519436F5}" type="pres">
      <dgm:prSet presAssocID="{C63DDAF2-A1F0-4F25-92E4-37AE91CD28FF}" presName="parentText" presStyleLbl="node1" presStyleIdx="1" presStyleCnt="5" custScaleX="194210" custLinFactNeighborX="45351" custLinFactNeighborY="901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9B81CD-AE93-4DAA-B037-F8BDDE0B8160}" type="pres">
      <dgm:prSet presAssocID="{AFD5097C-9931-4100-BEDF-1F75072CB40B}" presName="sp" presStyleCnt="0"/>
      <dgm:spPr/>
    </dgm:pt>
    <dgm:pt modelId="{3494A31A-47F0-406B-B279-73BC378FC9A2}" type="pres">
      <dgm:prSet presAssocID="{75F2C8FD-315E-40C8-BA21-A042D8163914}" presName="linNode" presStyleCnt="0"/>
      <dgm:spPr/>
    </dgm:pt>
    <dgm:pt modelId="{B627F564-9DF9-41FC-8180-F04C96430B03}" type="pres">
      <dgm:prSet presAssocID="{75F2C8FD-315E-40C8-BA21-A042D8163914}" presName="parentText" presStyleLbl="node1" presStyleIdx="2" presStyleCnt="5" custScaleX="277778" custLinFactNeighborX="-984" custLinFactNeighborY="557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BF7E91-B00B-4A01-AA1E-5CDD8793FE3B}" type="pres">
      <dgm:prSet presAssocID="{7B201D1B-AA0E-44D6-9A5E-4A63EA51391C}" presName="sp" presStyleCnt="0"/>
      <dgm:spPr/>
    </dgm:pt>
    <dgm:pt modelId="{4BD15CBA-8FAD-40C0-A41C-02AE9C8598AD}" type="pres">
      <dgm:prSet presAssocID="{564AEFDF-0229-4E3E-8485-C30E74FEAC95}" presName="linNode" presStyleCnt="0"/>
      <dgm:spPr/>
    </dgm:pt>
    <dgm:pt modelId="{358745EF-D76B-4484-AB5C-F27D37AE461C}" type="pres">
      <dgm:prSet presAssocID="{564AEFDF-0229-4E3E-8485-C30E74FEAC95}" presName="parentText" presStyleLbl="node1" presStyleIdx="3" presStyleCnt="5" custLinFactNeighborX="80510" custLinFactNeighborY="212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FC2DAF-F790-45A2-B09D-88C534D17947}" type="pres">
      <dgm:prSet presAssocID="{A6E40C48-D22E-4A21-B944-89C09BEBA519}" presName="sp" presStyleCnt="0"/>
      <dgm:spPr/>
    </dgm:pt>
    <dgm:pt modelId="{03760ECE-B5E6-4D47-8D77-08390956CCA4}" type="pres">
      <dgm:prSet presAssocID="{4DE1958E-CDD8-46B2-88B3-DDA91EE320E8}" presName="linNode" presStyleCnt="0"/>
      <dgm:spPr/>
    </dgm:pt>
    <dgm:pt modelId="{845946CC-B34B-4563-B251-831C0ACFE586}" type="pres">
      <dgm:prSet presAssocID="{4DE1958E-CDD8-46B2-88B3-DDA91EE320E8}" presName="parentText" presStyleLbl="node1" presStyleIdx="4" presStyleCnt="5" custScaleX="275737" custLinFactNeighborX="56554" custLinFactNeighborY="1137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6ABF7F8-3BBE-4C30-B35B-43286DC628BC}" type="presOf" srcId="{75F2C8FD-315E-40C8-BA21-A042D8163914}" destId="{B627F564-9DF9-41FC-8180-F04C96430B03}" srcOrd="0" destOrd="0" presId="urn:microsoft.com/office/officeart/2005/8/layout/vList5"/>
    <dgm:cxn modelId="{E21AA7E8-29ED-420A-BF4B-6AD979405692}" type="presOf" srcId="{564AEFDF-0229-4E3E-8485-C30E74FEAC95}" destId="{358745EF-D76B-4484-AB5C-F27D37AE461C}" srcOrd="0" destOrd="0" presId="urn:microsoft.com/office/officeart/2005/8/layout/vList5"/>
    <dgm:cxn modelId="{D48EC772-CCA1-46E1-8E66-AD3390334ACB}" type="presOf" srcId="{7174D05E-05B1-4C0F-B4AA-067602AD54E1}" destId="{06BD0D79-DD89-4F22-8B0A-CDE3124D2918}" srcOrd="0" destOrd="0" presId="urn:microsoft.com/office/officeart/2005/8/layout/vList5"/>
    <dgm:cxn modelId="{366585BE-A0FE-4E79-B3AF-831CF64F7DA6}" type="presOf" srcId="{C63DDAF2-A1F0-4F25-92E4-37AE91CD28FF}" destId="{01DC3E8E-2545-47F4-892C-40A3519436F5}" srcOrd="0" destOrd="0" presId="urn:microsoft.com/office/officeart/2005/8/layout/vList5"/>
    <dgm:cxn modelId="{33C451AE-98ED-445F-9CBA-DC50A9EE9C08}" srcId="{7174D05E-05B1-4C0F-B4AA-067602AD54E1}" destId="{C63DDAF2-A1F0-4F25-92E4-37AE91CD28FF}" srcOrd="1" destOrd="0" parTransId="{62F7F78A-396A-4D05-A72A-64AA1A53AF3A}" sibTransId="{AFD5097C-9931-4100-BEDF-1F75072CB40B}"/>
    <dgm:cxn modelId="{8A25BE7D-A1E5-4D54-80E7-35DA00403C57}" srcId="{7174D05E-05B1-4C0F-B4AA-067602AD54E1}" destId="{564AEFDF-0229-4E3E-8485-C30E74FEAC95}" srcOrd="3" destOrd="0" parTransId="{DE363D78-8A02-45E2-B442-2A5C26719AAC}" sibTransId="{A6E40C48-D22E-4A21-B944-89C09BEBA519}"/>
    <dgm:cxn modelId="{5B768509-4856-49B9-8918-AA3E5180F64B}" srcId="{7174D05E-05B1-4C0F-B4AA-067602AD54E1}" destId="{A2349397-1BAF-4388-A3B0-DC459A681164}" srcOrd="0" destOrd="0" parTransId="{6421E0C7-E137-4621-AC14-27B9CB992BFA}" sibTransId="{2FE80BBC-EF21-4034-9806-8E63B8162C16}"/>
    <dgm:cxn modelId="{08AEC9D0-9B8E-4A7E-A9EC-F20FC8DB4A06}" srcId="{7174D05E-05B1-4C0F-B4AA-067602AD54E1}" destId="{75F2C8FD-315E-40C8-BA21-A042D8163914}" srcOrd="2" destOrd="0" parTransId="{270CE604-A872-4C74-AEAB-61A438BE3D6B}" sibTransId="{7B201D1B-AA0E-44D6-9A5E-4A63EA51391C}"/>
    <dgm:cxn modelId="{34C6F971-4C8C-417D-AE98-7E80C50C7870}" type="presOf" srcId="{A2349397-1BAF-4388-A3B0-DC459A681164}" destId="{7BBBB3EA-E917-48A9-9946-D04980BAB057}" srcOrd="0" destOrd="0" presId="urn:microsoft.com/office/officeart/2005/8/layout/vList5"/>
    <dgm:cxn modelId="{6303F6C2-9969-4DA9-9509-796B51B3A2B2}" type="presOf" srcId="{4DE1958E-CDD8-46B2-88B3-DDA91EE320E8}" destId="{845946CC-B34B-4563-B251-831C0ACFE586}" srcOrd="0" destOrd="0" presId="urn:microsoft.com/office/officeart/2005/8/layout/vList5"/>
    <dgm:cxn modelId="{0EFF73E0-3968-43EC-A65E-C6BF92A2D1F3}" srcId="{7174D05E-05B1-4C0F-B4AA-067602AD54E1}" destId="{4DE1958E-CDD8-46B2-88B3-DDA91EE320E8}" srcOrd="4" destOrd="0" parTransId="{6F17E0B4-5982-485E-B193-4243107717EF}" sibTransId="{832FDCA5-6FD0-451C-B4B2-6C3CDF49CE7C}"/>
    <dgm:cxn modelId="{C2A1DC86-CFD7-4AAF-B43E-3B1943848EAF}" type="presParOf" srcId="{06BD0D79-DD89-4F22-8B0A-CDE3124D2918}" destId="{E5A27F48-7F9E-439B-9DAD-9F9C267AA377}" srcOrd="0" destOrd="0" presId="urn:microsoft.com/office/officeart/2005/8/layout/vList5"/>
    <dgm:cxn modelId="{C72AD2FB-FEBA-4678-8647-487EBAB9E58F}" type="presParOf" srcId="{E5A27F48-7F9E-439B-9DAD-9F9C267AA377}" destId="{7BBBB3EA-E917-48A9-9946-D04980BAB057}" srcOrd="0" destOrd="0" presId="urn:microsoft.com/office/officeart/2005/8/layout/vList5"/>
    <dgm:cxn modelId="{6F25AF44-538E-404E-9172-A5714FC800E2}" type="presParOf" srcId="{06BD0D79-DD89-4F22-8B0A-CDE3124D2918}" destId="{30607FE5-7C65-4C70-8B38-46A186F082E6}" srcOrd="1" destOrd="0" presId="urn:microsoft.com/office/officeart/2005/8/layout/vList5"/>
    <dgm:cxn modelId="{D784BC0D-9B3F-405F-979D-D62765A45809}" type="presParOf" srcId="{06BD0D79-DD89-4F22-8B0A-CDE3124D2918}" destId="{09831D77-5725-4ACC-8CCF-9624BBB72C8A}" srcOrd="2" destOrd="0" presId="urn:microsoft.com/office/officeart/2005/8/layout/vList5"/>
    <dgm:cxn modelId="{CB87A931-46F4-4221-BE1F-D1E39FFA32CA}" type="presParOf" srcId="{09831D77-5725-4ACC-8CCF-9624BBB72C8A}" destId="{01DC3E8E-2545-47F4-892C-40A3519436F5}" srcOrd="0" destOrd="0" presId="urn:microsoft.com/office/officeart/2005/8/layout/vList5"/>
    <dgm:cxn modelId="{42B875F1-E9FE-48F4-BF85-D2F68B8CD847}" type="presParOf" srcId="{06BD0D79-DD89-4F22-8B0A-CDE3124D2918}" destId="{D79B81CD-AE93-4DAA-B037-F8BDDE0B8160}" srcOrd="3" destOrd="0" presId="urn:microsoft.com/office/officeart/2005/8/layout/vList5"/>
    <dgm:cxn modelId="{072B8E23-B826-4B82-8684-0036276CE221}" type="presParOf" srcId="{06BD0D79-DD89-4F22-8B0A-CDE3124D2918}" destId="{3494A31A-47F0-406B-B279-73BC378FC9A2}" srcOrd="4" destOrd="0" presId="urn:microsoft.com/office/officeart/2005/8/layout/vList5"/>
    <dgm:cxn modelId="{863AACA9-54C1-4E2F-B76A-2A0227087809}" type="presParOf" srcId="{3494A31A-47F0-406B-B279-73BC378FC9A2}" destId="{B627F564-9DF9-41FC-8180-F04C96430B03}" srcOrd="0" destOrd="0" presId="urn:microsoft.com/office/officeart/2005/8/layout/vList5"/>
    <dgm:cxn modelId="{125AD67C-8128-4E95-B780-11DB80C00232}" type="presParOf" srcId="{06BD0D79-DD89-4F22-8B0A-CDE3124D2918}" destId="{61BF7E91-B00B-4A01-AA1E-5CDD8793FE3B}" srcOrd="5" destOrd="0" presId="urn:microsoft.com/office/officeart/2005/8/layout/vList5"/>
    <dgm:cxn modelId="{0C7930DC-D9B2-4E78-A824-0D4DD1D2F4B7}" type="presParOf" srcId="{06BD0D79-DD89-4F22-8B0A-CDE3124D2918}" destId="{4BD15CBA-8FAD-40C0-A41C-02AE9C8598AD}" srcOrd="6" destOrd="0" presId="urn:microsoft.com/office/officeart/2005/8/layout/vList5"/>
    <dgm:cxn modelId="{7FD35A0F-B33C-4383-9C22-612C7098F9A8}" type="presParOf" srcId="{4BD15CBA-8FAD-40C0-A41C-02AE9C8598AD}" destId="{358745EF-D76B-4484-AB5C-F27D37AE461C}" srcOrd="0" destOrd="0" presId="urn:microsoft.com/office/officeart/2005/8/layout/vList5"/>
    <dgm:cxn modelId="{7D14687D-064F-4DFF-9EA4-743568121A4E}" type="presParOf" srcId="{06BD0D79-DD89-4F22-8B0A-CDE3124D2918}" destId="{67FC2DAF-F790-45A2-B09D-88C534D17947}" srcOrd="7" destOrd="0" presId="urn:microsoft.com/office/officeart/2005/8/layout/vList5"/>
    <dgm:cxn modelId="{B5F14235-44A0-494B-982E-3C9495B7B501}" type="presParOf" srcId="{06BD0D79-DD89-4F22-8B0A-CDE3124D2918}" destId="{03760ECE-B5E6-4D47-8D77-08390956CCA4}" srcOrd="8" destOrd="0" presId="urn:microsoft.com/office/officeart/2005/8/layout/vList5"/>
    <dgm:cxn modelId="{41862BD8-9ECA-4393-908F-C9878605F9C0}" type="presParOf" srcId="{03760ECE-B5E6-4D47-8D77-08390956CCA4}" destId="{845946CC-B34B-4563-B251-831C0ACFE586}" srcOrd="0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8A51-B554-4995-A264-36A26D9229FE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034" y="57148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B537-AAFD-4B7F-BD77-DF81F3AA0E1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8" descr="Imagine1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0042"/>
            <a:ext cx="3348037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8A51-B554-4995-A264-36A26D9229FE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B537-AAFD-4B7F-BD77-DF81F3AA0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8A51-B554-4995-A264-36A26D9229FE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B537-AAFD-4B7F-BD77-DF81F3AA0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8A51-B554-4995-A264-36A26D9229FE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B537-AAFD-4B7F-BD77-DF81F3AA0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8A51-B554-4995-A264-36A26D9229FE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B537-AAFD-4B7F-BD77-DF81F3AA0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8A51-B554-4995-A264-36A26D9229FE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B537-AAFD-4B7F-BD77-DF81F3AA0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8A51-B554-4995-A264-36A26D9229FE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B537-AAFD-4B7F-BD77-DF81F3AA0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8A51-B554-4995-A264-36A26D9229FE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B537-AAFD-4B7F-BD77-DF81F3AA0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8A51-B554-4995-A264-36A26D9229FE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B537-AAFD-4B7F-BD77-DF81F3AA0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8A51-B554-4995-A264-36A26D9229FE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B537-AAFD-4B7F-BD77-DF81F3AA0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8A51-B554-4995-A264-36A26D9229FE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B537-AAFD-4B7F-BD77-DF81F3AA0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A8A51-B554-4995-A264-36A26D9229FE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0B537-AAFD-4B7F-BD77-DF81F3AA0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13" Type="http://schemas.openxmlformats.org/officeDocument/2006/relationships/diagramColors" Target="../diagrams/colors3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12" Type="http://schemas.openxmlformats.org/officeDocument/2006/relationships/diagramQuickStyle" Target="../diagrams/quickStyle3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11" Type="http://schemas.openxmlformats.org/officeDocument/2006/relationships/diagramLayout" Target="../diagrams/layout3.xml"/><Relationship Id="rId5" Type="http://schemas.openxmlformats.org/officeDocument/2006/relationships/diagramColors" Target="../diagrams/colors1.xml"/><Relationship Id="rId10" Type="http://schemas.openxmlformats.org/officeDocument/2006/relationships/diagramData" Target="../diagrams/data3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8" y="857232"/>
            <a:ext cx="8858280" cy="4000528"/>
          </a:xfrm>
        </p:spPr>
        <p:txBody>
          <a:bodyPr>
            <a:normAutofit/>
          </a:bodyPr>
          <a:lstStyle/>
          <a:p>
            <a:r>
              <a:rPr lang="ro-RO" b="1" dirty="0" smtClean="0">
                <a:solidFill>
                  <a:schemeClr val="accent5">
                    <a:lumMod val="50000"/>
                  </a:schemeClr>
                </a:solidFill>
                <a:latin typeface="Baskerville Old Face" pitchFamily="18" charset="0"/>
              </a:rPr>
              <a:t>RADICAL WHIPPLE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Baskerville Old Face" pitchFamily="18" charset="0"/>
              </a:rPr>
              <a:t>`S </a:t>
            </a:r>
            <a:r>
              <a:rPr lang="ro-RO" b="1" dirty="0" smtClean="0">
                <a:solidFill>
                  <a:schemeClr val="accent5">
                    <a:lumMod val="50000"/>
                  </a:schemeClr>
                </a:solidFill>
                <a:latin typeface="Baskerville Old Face" pitchFamily="18" charset="0"/>
              </a:rPr>
              <a:t>PANCREATODUODENECTOM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Baskerville Old Face" pitchFamily="18" charset="0"/>
              </a:rPr>
              <a:t>Y FOR CHRONIC PANCREATITIS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5143512"/>
            <a:ext cx="7758122" cy="139541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Arial Rounded MT Bold" pitchFamily="34" charset="0"/>
              </a:rPr>
              <a:t>C.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  <a:latin typeface="Arial Rounded MT Bold" pitchFamily="34" charset="0"/>
              </a:rPr>
              <a:t>Lupascu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Arial Rounded MT Bold" pitchFamily="34" charset="0"/>
              </a:rPr>
              <a:t>, Ana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  <a:latin typeface="Arial Rounded MT Bold" pitchFamily="34" charset="0"/>
              </a:rPr>
              <a:t>Trofin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Arial Rounded MT Bold" pitchFamily="34" charset="0"/>
              </a:rPr>
              <a:t>, M.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  <a:latin typeface="Arial Rounded MT Bold" pitchFamily="34" charset="0"/>
              </a:rPr>
              <a:t>Zabara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Arial Rounded MT Bold" pitchFamily="34" charset="0"/>
              </a:rPr>
              <a:t>,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  <a:latin typeface="Arial Rounded MT Bold" pitchFamily="34" charset="0"/>
              </a:rPr>
              <a:t>Oana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  <a:latin typeface="Arial Rounded MT Bold" pitchFamily="34" charset="0"/>
              </a:rPr>
              <a:t>Apopei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Arial Rounded MT Bold" pitchFamily="34" charset="0"/>
              </a:rPr>
              <a:t>,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  <a:latin typeface="Arial Rounded MT Bold" pitchFamily="34" charset="0"/>
              </a:rPr>
              <a:t>Corina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  <a:latin typeface="Arial Rounded MT Bold" pitchFamily="34" charset="0"/>
              </a:rPr>
              <a:t>Lupascu-Ursulescu</a:t>
            </a:r>
            <a:endParaRPr lang="en-US" sz="2800" b="1" dirty="0">
              <a:solidFill>
                <a:schemeClr val="accent3">
                  <a:lumMod val="50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857248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Clinicopathologic</a:t>
            </a:r>
            <a:r>
              <a:rPr lang="en-US" sz="3600" dirty="0" smtClean="0"/>
              <a:t> features and imaging findings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20" y="1142984"/>
          <a:ext cx="8717037" cy="5728762"/>
        </p:xfrm>
        <a:graphic>
          <a:graphicData uri="http://schemas.openxmlformats.org/drawingml/2006/table">
            <a:tbl>
              <a:tblPr/>
              <a:tblGrid>
                <a:gridCol w="358791"/>
                <a:gridCol w="2288691"/>
                <a:gridCol w="2535384"/>
                <a:gridCol w="3534171"/>
              </a:tblGrid>
              <a:tr h="2415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No</a:t>
                      </a: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Clinical features</a:t>
                      </a: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Imaging findings</a:t>
                      </a: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Pathology</a:t>
                      </a: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</a:tr>
              <a:tr h="533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Jaundice</a:t>
                      </a: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Periampullary</a:t>
                      </a:r>
                      <a:r>
                        <a:rPr lang="en-US" sz="1400" dirty="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mass</a:t>
                      </a: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Chronic pancreatitis with regional lymphadenitis</a:t>
                      </a: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</a:tr>
              <a:tr h="533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Jaundice, pancreatitis, pain</a:t>
                      </a: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Pancreatic duct stricture with upstream dillatation</a:t>
                      </a: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Focal active pancreatitis</a:t>
                      </a: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</a:tr>
              <a:tr h="266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Jaundice, weight loss</a:t>
                      </a: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Pancreatic head mass</a:t>
                      </a: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Pseudotumoral pancreatitis</a:t>
                      </a: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</a:tr>
              <a:tr h="4973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Ascending </a:t>
                      </a:r>
                      <a:r>
                        <a:rPr lang="en-US" sz="1400" dirty="0" err="1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cholangitis</a:t>
                      </a:r>
                      <a:endParaRPr lang="en-US" sz="1400" dirty="0">
                        <a:solidFill>
                          <a:srgbClr val="FFFF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CBD stricture </a:t>
                      </a:r>
                      <a:r>
                        <a:rPr lang="en-US" sz="1400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/dilation</a:t>
                      </a:r>
                      <a:endParaRPr lang="en-US" sz="1400" dirty="0">
                        <a:solidFill>
                          <a:srgbClr val="FFFF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Focal sclerosing pancreatitis with CBD stricture</a:t>
                      </a: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</a:tr>
              <a:tr h="533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Ascending </a:t>
                      </a:r>
                      <a:r>
                        <a:rPr lang="en-US" sz="1400" dirty="0" err="1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colangitis</a:t>
                      </a:r>
                      <a:endParaRPr lang="en-US" sz="1400" dirty="0">
                        <a:solidFill>
                          <a:srgbClr val="FFFF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CBD stricture </a:t>
                      </a:r>
                      <a:r>
                        <a:rPr lang="en-US" sz="1400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/ dilation</a:t>
                      </a:r>
                      <a:endParaRPr lang="en-US" sz="1400" dirty="0">
                        <a:solidFill>
                          <a:srgbClr val="FFFF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Chronic pancreatitis with pancreatic ductal stone</a:t>
                      </a: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</a:tr>
              <a:tr h="666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Jaundice, pain, weight loss</a:t>
                      </a: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CBD stricture</a:t>
                      </a: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Choledocal cyst with chronic cholangitis and granulomatose pancreatitis</a:t>
                      </a: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</a:tr>
              <a:tr h="266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Gastric outlet </a:t>
                      </a:r>
                      <a:r>
                        <a:rPr lang="en-US" sz="1400" dirty="0" err="1" smtClean="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obstr</a:t>
                      </a:r>
                      <a:r>
                        <a:rPr lang="en-US" sz="1400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</a:t>
                      </a:r>
                      <a:r>
                        <a:rPr lang="en-US" sz="1400" dirty="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jaundice</a:t>
                      </a: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Duodenal ulcerated mass</a:t>
                      </a: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Cystic  duodenal wall </a:t>
                      </a:r>
                      <a:r>
                        <a:rPr lang="en-US" sz="1400" dirty="0" err="1" smtClean="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displasia</a:t>
                      </a:r>
                      <a:r>
                        <a:rPr lang="en-US" sz="1400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and chronic pancreatitis</a:t>
                      </a:r>
                      <a:endParaRPr lang="en-US" sz="1400" dirty="0">
                        <a:solidFill>
                          <a:srgbClr val="FFFF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</a:tr>
              <a:tr h="3998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Jaundice, pain</a:t>
                      </a: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CBD stricture and dilation</a:t>
                      </a: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Autoimmune chronic pancreatitis</a:t>
                      </a: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</a:tr>
              <a:tr h="533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Duodenal bleeding</a:t>
                      </a: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Active duodenal bleeding</a:t>
                      </a: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Chronic pancreatitis due to duodenal </a:t>
                      </a:r>
                      <a:r>
                        <a:rPr lang="en-US" sz="1400" dirty="0" err="1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diverticula</a:t>
                      </a:r>
                      <a:endParaRPr lang="en-US" sz="1400" dirty="0">
                        <a:solidFill>
                          <a:srgbClr val="FFFF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</a:tr>
              <a:tr h="533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Duodenal  (</a:t>
                      </a:r>
                      <a:r>
                        <a:rPr lang="en-US" sz="1400" dirty="0" err="1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transpapillary</a:t>
                      </a:r>
                      <a:r>
                        <a:rPr lang="en-US" sz="1400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 bleeding</a:t>
                      </a:r>
                      <a:r>
                        <a:rPr lang="en-US" sz="1400" dirty="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weight loss</a:t>
                      </a: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Pancreatic head mass with active bleeding</a:t>
                      </a: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Pancreatic head pseudoaneurysm on chronic pancreatitis</a:t>
                      </a: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</a:tr>
              <a:tr h="4973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</a:t>
                      </a: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Jaundice, gastric outlet </a:t>
                      </a:r>
                      <a:r>
                        <a:rPr lang="en-US" sz="1400" dirty="0" err="1" smtClean="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obstr</a:t>
                      </a:r>
                      <a:endParaRPr lang="en-US" sz="1400" dirty="0">
                        <a:solidFill>
                          <a:srgbClr val="FFFF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CBD stricture </a:t>
                      </a:r>
                      <a:r>
                        <a:rPr lang="en-US" sz="1400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/dilation</a:t>
                      </a:r>
                      <a:r>
                        <a:rPr lang="en-US" sz="1400" dirty="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duodenal obstruction</a:t>
                      </a: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Periduodenal</a:t>
                      </a:r>
                      <a:r>
                        <a:rPr lang="en-US" sz="1400" dirty="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pancreatitis</a:t>
                      </a:r>
                    </a:p>
                  </a:txBody>
                  <a:tcPr marL="41283" marR="4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RESULTS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Mortality  - myocardial infarction             1 (9%)</a:t>
            </a:r>
          </a:p>
          <a:p>
            <a:r>
              <a:rPr lang="en-US" dirty="0" smtClean="0"/>
              <a:t>Morbidity                                                      4 (35 %)  </a:t>
            </a:r>
          </a:p>
          <a:p>
            <a:pPr>
              <a:buNone/>
            </a:pPr>
            <a:r>
              <a:rPr lang="en-US" dirty="0" smtClean="0"/>
              <a:t>                        - stump pancreatitis                1 </a:t>
            </a:r>
          </a:p>
          <a:p>
            <a:pPr>
              <a:buNone/>
            </a:pPr>
            <a:r>
              <a:rPr lang="en-US" dirty="0" smtClean="0"/>
              <a:t>                        - </a:t>
            </a:r>
            <a:r>
              <a:rPr lang="en-US" dirty="0" err="1" smtClean="0"/>
              <a:t>anastomotic</a:t>
            </a:r>
            <a:r>
              <a:rPr lang="en-US" dirty="0" smtClean="0"/>
              <a:t> leakage            2</a:t>
            </a:r>
          </a:p>
          <a:p>
            <a:pPr>
              <a:buNone/>
            </a:pPr>
            <a:r>
              <a:rPr lang="en-US" dirty="0" smtClean="0"/>
              <a:t>                        - </a:t>
            </a:r>
            <a:r>
              <a:rPr lang="en-US" dirty="0" err="1" smtClean="0"/>
              <a:t>intaaabdominal</a:t>
            </a:r>
            <a:r>
              <a:rPr lang="en-US" dirty="0" smtClean="0"/>
              <a:t> bleeding    1</a:t>
            </a:r>
          </a:p>
          <a:p>
            <a:r>
              <a:rPr lang="en-US" dirty="0" smtClean="0"/>
              <a:t>Mean operative time                                  245 min</a:t>
            </a:r>
          </a:p>
          <a:p>
            <a:r>
              <a:rPr lang="en-US" dirty="0" smtClean="0"/>
              <a:t>Mean blood loss                                          550 ml</a:t>
            </a:r>
          </a:p>
          <a:p>
            <a:r>
              <a:rPr lang="en-US" dirty="0" smtClean="0"/>
              <a:t>Mean hospital stay                                     12 day      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DISCUSSION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Report of </a:t>
            </a:r>
            <a:r>
              <a:rPr lang="en-US" b="1" dirty="0" smtClean="0"/>
              <a:t>11</a:t>
            </a:r>
            <a:r>
              <a:rPr lang="en-US" dirty="0" smtClean="0"/>
              <a:t> patients of a series of 122 Whipple`s operation for </a:t>
            </a:r>
            <a:r>
              <a:rPr lang="en-US" b="1" i="1" dirty="0" smtClean="0"/>
              <a:t>presumed</a:t>
            </a:r>
            <a:r>
              <a:rPr lang="ro-RO" dirty="0" smtClean="0"/>
              <a:t> but </a:t>
            </a:r>
            <a:r>
              <a:rPr lang="ro-RO" b="1" i="1" dirty="0" smtClean="0"/>
              <a:t>unproven</a:t>
            </a:r>
            <a:r>
              <a:rPr lang="en-US" dirty="0" smtClean="0"/>
              <a:t> malignant disease</a:t>
            </a:r>
          </a:p>
          <a:p>
            <a:r>
              <a:rPr lang="en-US" dirty="0" smtClean="0"/>
              <a:t>All patient had  radiological, endoscopic, </a:t>
            </a:r>
            <a:r>
              <a:rPr lang="en-US" dirty="0" err="1" smtClean="0"/>
              <a:t>intraop</a:t>
            </a:r>
            <a:r>
              <a:rPr lang="en-US" dirty="0" smtClean="0"/>
              <a:t>. findings </a:t>
            </a:r>
            <a:r>
              <a:rPr lang="en-US" b="1" i="1" dirty="0" smtClean="0"/>
              <a:t>consistent with malignancy</a:t>
            </a:r>
          </a:p>
          <a:p>
            <a:r>
              <a:rPr lang="en-US" dirty="0" err="1" smtClean="0"/>
              <a:t>Preop</a:t>
            </a:r>
            <a:r>
              <a:rPr lang="en-US" dirty="0" smtClean="0"/>
              <a:t>. tissue diagnosis    -           only 1 case</a:t>
            </a:r>
          </a:p>
          <a:p>
            <a:r>
              <a:rPr lang="en-US" dirty="0" smtClean="0"/>
              <a:t>Improved availability of imaging techniques has not been mirrored by </a:t>
            </a:r>
            <a:r>
              <a:rPr lang="en-US" dirty="0" err="1" smtClean="0"/>
              <a:t>improval</a:t>
            </a:r>
            <a:r>
              <a:rPr lang="en-US" dirty="0" smtClean="0"/>
              <a:t> of </a:t>
            </a:r>
            <a:r>
              <a:rPr lang="en-US" dirty="0" err="1" smtClean="0"/>
              <a:t>preop</a:t>
            </a:r>
            <a:r>
              <a:rPr lang="en-US" dirty="0" smtClean="0"/>
              <a:t> tissue diagnosis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DISCUSSION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Image guided FNA has 90 % sensitivity rate but risk of </a:t>
            </a:r>
            <a:r>
              <a:rPr lang="en-US" dirty="0" err="1" smtClean="0"/>
              <a:t>transcoelomic</a:t>
            </a:r>
            <a:r>
              <a:rPr lang="en-US" dirty="0" smtClean="0"/>
              <a:t> </a:t>
            </a:r>
            <a:r>
              <a:rPr lang="ro-RO" dirty="0" smtClean="0"/>
              <a:t>tumoral </a:t>
            </a:r>
            <a:r>
              <a:rPr lang="en-US" dirty="0" smtClean="0"/>
              <a:t>seeding</a:t>
            </a:r>
            <a:endParaRPr lang="ro-RO" dirty="0" smtClean="0"/>
          </a:p>
          <a:p>
            <a:r>
              <a:rPr lang="ro-RO" dirty="0" smtClean="0"/>
              <a:t>The current series includes pathological entities of </a:t>
            </a:r>
            <a:r>
              <a:rPr lang="ro-RO" i="1" dirty="0" smtClean="0"/>
              <a:t>pancreatitis</a:t>
            </a:r>
            <a:r>
              <a:rPr lang="ro-RO" dirty="0" smtClean="0"/>
              <a:t>, mimicing </a:t>
            </a:r>
            <a:r>
              <a:rPr lang="ro-RO" i="1" dirty="0" smtClean="0"/>
              <a:t>pancreatic cancer</a:t>
            </a:r>
          </a:p>
          <a:p>
            <a:r>
              <a:rPr lang="ro-RO" i="1" dirty="0" smtClean="0"/>
              <a:t>Pancreatic cancer</a:t>
            </a:r>
            <a:r>
              <a:rPr lang="ro-RO" dirty="0" smtClean="0"/>
              <a:t> has a 5</a:t>
            </a:r>
            <a:r>
              <a:rPr lang="en-US" dirty="0" smtClean="0"/>
              <a:t> y</a:t>
            </a:r>
            <a:r>
              <a:rPr lang="ro-RO" dirty="0" smtClean="0"/>
              <a:t>ear overall survival &lt; 4 %.</a:t>
            </a:r>
          </a:p>
          <a:p>
            <a:r>
              <a:rPr lang="ro-RO" i="1" dirty="0" smtClean="0"/>
              <a:t>Whipple</a:t>
            </a:r>
            <a:r>
              <a:rPr lang="en-US" i="1" dirty="0" smtClean="0"/>
              <a:t>`s </a:t>
            </a:r>
            <a:r>
              <a:rPr lang="en-US" dirty="0" smtClean="0"/>
              <a:t>procedure—only treat. with curative potential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Increasing availability of </a:t>
            </a:r>
            <a:r>
              <a:rPr lang="en-US" dirty="0" err="1" smtClean="0"/>
              <a:t>preop</a:t>
            </a:r>
            <a:r>
              <a:rPr lang="en-US" dirty="0" smtClean="0"/>
              <a:t> </a:t>
            </a:r>
            <a:r>
              <a:rPr lang="en-US" b="1" dirty="0" smtClean="0"/>
              <a:t>EUS- FNA </a:t>
            </a:r>
            <a:r>
              <a:rPr lang="en-US" dirty="0" smtClean="0"/>
              <a:t>might reduce the need for Whipple`s operation in benign disease</a:t>
            </a:r>
          </a:p>
          <a:p>
            <a:r>
              <a:rPr lang="en-US" dirty="0" smtClean="0"/>
              <a:t>Despite, given the lack of any definitive test to </a:t>
            </a:r>
            <a:r>
              <a:rPr lang="en-US" dirty="0" err="1" smtClean="0"/>
              <a:t>preop</a:t>
            </a:r>
            <a:r>
              <a:rPr lang="en-US" dirty="0" smtClean="0"/>
              <a:t>. separate malignant from benign disease,</a:t>
            </a:r>
          </a:p>
          <a:p>
            <a:r>
              <a:rPr lang="en-US" dirty="0" smtClean="0"/>
              <a:t> Whipple`s op is reasonable, since is the only chance to improve survival in pancreatic cancer.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86322"/>
            <a:ext cx="8229600" cy="207167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7200" b="1" dirty="0" smtClean="0"/>
              <a:t>   </a:t>
            </a:r>
          </a:p>
          <a:p>
            <a:pPr>
              <a:buNone/>
            </a:pPr>
            <a:r>
              <a:rPr lang="en-US" sz="7200" b="1" dirty="0" smtClean="0"/>
              <a:t>      </a:t>
            </a:r>
            <a:r>
              <a:rPr lang="en-US" sz="7200" b="1" dirty="0" smtClean="0">
                <a:solidFill>
                  <a:srgbClr val="003300"/>
                </a:solidFill>
              </a:rPr>
              <a:t>THANK YOU!</a:t>
            </a:r>
            <a:endParaRPr lang="en-US" sz="7200" b="1" dirty="0">
              <a:solidFill>
                <a:srgbClr val="003300"/>
              </a:solidFill>
            </a:endParaRPr>
          </a:p>
        </p:txBody>
      </p:sp>
      <p:pic>
        <p:nvPicPr>
          <p:cNvPr id="22530" name="Picture 2" descr="Image result for palatul culturi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4" y="533410"/>
            <a:ext cx="8783746" cy="38957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INTRODUCTION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3357562"/>
            <a:ext cx="6357982" cy="1285884"/>
          </a:xfrm>
          <a:solidFill>
            <a:schemeClr val="accent3">
              <a:lumMod val="50000"/>
            </a:schemeClr>
          </a:solidFill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FFFF00"/>
                </a:solidFill>
              </a:rPr>
              <a:t>Perioperative</a:t>
            </a:r>
            <a:r>
              <a:rPr lang="en-US" dirty="0" smtClean="0">
                <a:solidFill>
                  <a:srgbClr val="FFFF00"/>
                </a:solidFill>
              </a:rPr>
              <a:t> mortality   1-5 %</a:t>
            </a:r>
          </a:p>
          <a:p>
            <a:pPr algn="ctr"/>
            <a:r>
              <a:rPr lang="en-US" dirty="0" err="1" smtClean="0">
                <a:solidFill>
                  <a:srgbClr val="FFFF00"/>
                </a:solidFill>
              </a:rPr>
              <a:t>Perioperative</a:t>
            </a:r>
            <a:r>
              <a:rPr lang="en-US" dirty="0" smtClean="0">
                <a:solidFill>
                  <a:srgbClr val="FFFF00"/>
                </a:solidFill>
              </a:rPr>
              <a:t> morbidity ~ 40 %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472" y="5332413"/>
            <a:ext cx="7858180" cy="9541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The only potential cure for pancreatic ADK (the 4-th leading cause of cancer related death in Europe)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4314" y="1643050"/>
            <a:ext cx="8643966" cy="1077218"/>
          </a:xfrm>
          <a:prstGeom prst="rect">
            <a:avLst/>
          </a:prstGeom>
          <a:solidFill>
            <a:srgbClr val="FFFF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PD –treatment of choice for suspected pancreatic head cancer and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</a:rPr>
              <a:t>periampullary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 malignancies</a:t>
            </a:r>
            <a:endParaRPr lang="en-US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INTRODUCTION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1257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/>
        </p:nvGraphicFramePr>
        <p:xfrm>
          <a:off x="428596" y="5214950"/>
          <a:ext cx="8286808" cy="1500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857224" y="3500438"/>
          <a:ext cx="7786742" cy="1000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928802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</a:rPr>
              <a:t>METHODS</a:t>
            </a:r>
            <a:endParaRPr lang="en-US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3000372"/>
            <a:ext cx="8229600" cy="3554419"/>
          </a:xfrm>
        </p:spPr>
        <p:txBody>
          <a:bodyPr/>
          <a:lstStyle/>
          <a:p>
            <a:r>
              <a:rPr lang="en-US" dirty="0" smtClean="0"/>
              <a:t>period 2007-2015</a:t>
            </a:r>
          </a:p>
          <a:p>
            <a:r>
              <a:rPr lang="en-US" dirty="0" smtClean="0"/>
              <a:t>From </a:t>
            </a:r>
            <a:r>
              <a:rPr lang="en-US" b="1" dirty="0" smtClean="0"/>
              <a:t>122 </a:t>
            </a:r>
            <a:r>
              <a:rPr lang="en-US" dirty="0" smtClean="0"/>
              <a:t>Whipple`s procedures </a:t>
            </a:r>
            <a:r>
              <a:rPr lang="en-US" b="1" dirty="0" smtClean="0"/>
              <a:t>11 (9 %)</a:t>
            </a:r>
            <a:r>
              <a:rPr lang="en-US" dirty="0" smtClean="0"/>
              <a:t>—</a:t>
            </a:r>
            <a:r>
              <a:rPr lang="ro-RO" i="1" u="sng" dirty="0" smtClean="0"/>
              <a:t>chronic pancreatitis </a:t>
            </a:r>
            <a:r>
              <a:rPr lang="en-US" dirty="0" smtClean="0"/>
              <a:t>at the </a:t>
            </a:r>
            <a:r>
              <a:rPr lang="en-US" b="1" i="1" dirty="0" smtClean="0"/>
              <a:t>final</a:t>
            </a:r>
            <a:r>
              <a:rPr lang="ro-RO" b="1" i="1" smtClean="0"/>
              <a:t> HP</a:t>
            </a:r>
            <a:r>
              <a:rPr lang="en-US" b="1" i="1" smtClean="0"/>
              <a:t> </a:t>
            </a:r>
            <a:r>
              <a:rPr lang="en-US" b="1" i="1" dirty="0" smtClean="0"/>
              <a:t>report</a:t>
            </a:r>
          </a:p>
          <a:p>
            <a:r>
              <a:rPr lang="en-US" dirty="0" smtClean="0"/>
              <a:t>Patients with diagnosis of CP undergoing resection for relief of pain--</a:t>
            </a:r>
            <a:r>
              <a:rPr lang="en-US" u="sng" dirty="0" smtClean="0"/>
              <a:t>excluded</a:t>
            </a: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285728"/>
            <a:ext cx="81439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AIM</a:t>
            </a:r>
          </a:p>
          <a:p>
            <a:pPr algn="ctr"/>
            <a:r>
              <a:rPr lang="en-US" sz="3200" dirty="0" smtClean="0"/>
              <a:t>--</a:t>
            </a:r>
            <a:r>
              <a:rPr lang="ro-RO" sz="3200" dirty="0" smtClean="0"/>
              <a:t>T</a:t>
            </a:r>
            <a:r>
              <a:rPr lang="en-US" sz="3200" dirty="0" smtClean="0"/>
              <a:t>o review Whipple`s procedures for </a:t>
            </a:r>
            <a:r>
              <a:rPr lang="en-US" sz="3200" b="1" i="1" dirty="0" smtClean="0"/>
              <a:t>presumed </a:t>
            </a:r>
            <a:r>
              <a:rPr lang="en-US" sz="3200" dirty="0" smtClean="0"/>
              <a:t> but </a:t>
            </a:r>
            <a:r>
              <a:rPr lang="en-US" sz="3200" b="1" i="1" dirty="0" smtClean="0"/>
              <a:t>unproven</a:t>
            </a:r>
            <a:r>
              <a:rPr lang="en-US" sz="3200" dirty="0" smtClean="0"/>
              <a:t> malignant tumors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DEMOGRAPHIC DATA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Gender                                                                  </a:t>
            </a:r>
          </a:p>
          <a:p>
            <a:pPr>
              <a:buNone/>
            </a:pPr>
            <a:r>
              <a:rPr lang="en-US" dirty="0" smtClean="0"/>
              <a:t>                                                 M                     6(54 %)</a:t>
            </a:r>
          </a:p>
          <a:p>
            <a:pPr>
              <a:buNone/>
            </a:pPr>
            <a:r>
              <a:rPr lang="en-US" dirty="0" smtClean="0"/>
              <a:t>                                                 F                       5 (46 %)</a:t>
            </a:r>
          </a:p>
          <a:p>
            <a:r>
              <a:rPr lang="en-US" dirty="0" smtClean="0"/>
              <a:t>Past medical history                                                </a:t>
            </a:r>
          </a:p>
          <a:p>
            <a:pPr>
              <a:buNone/>
            </a:pPr>
            <a:r>
              <a:rPr lang="en-US" dirty="0" smtClean="0"/>
              <a:t>                                             pancreatitis        5(46%)                                                   </a:t>
            </a:r>
          </a:p>
          <a:p>
            <a:pPr>
              <a:buNone/>
            </a:pPr>
            <a:r>
              <a:rPr lang="en-US" dirty="0" smtClean="0"/>
              <a:t>                                             diabetes              2(17%)</a:t>
            </a:r>
          </a:p>
          <a:p>
            <a:r>
              <a:rPr lang="en-US" dirty="0" smtClean="0"/>
              <a:t>Social history </a:t>
            </a:r>
          </a:p>
          <a:p>
            <a:pPr>
              <a:buNone/>
            </a:pPr>
            <a:r>
              <a:rPr lang="en-US" dirty="0" smtClean="0"/>
              <a:t>                                              smoking              7(68 %), </a:t>
            </a:r>
          </a:p>
          <a:p>
            <a:pPr>
              <a:buNone/>
            </a:pPr>
            <a:r>
              <a:rPr lang="en-US" dirty="0" smtClean="0"/>
              <a:t>                                              alcohol                5(46%)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1214422"/>
            <a:ext cx="792961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8"/>
            <a:r>
              <a:rPr lang="en-US" sz="3200" b="1" dirty="0" smtClean="0"/>
              <a:t>Category </a:t>
            </a:r>
            <a:r>
              <a:rPr lang="ro-RO" sz="3200" b="1" dirty="0" smtClean="0"/>
              <a:t>                                         </a:t>
            </a:r>
            <a:r>
              <a:rPr lang="en-US" sz="3200" b="1" dirty="0" smtClean="0"/>
              <a:t>Number (%)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bg2">
                <a:lumMod val="1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/>
              <a:t>ALGORITHM TO EVALUATE A PATIENT WITH SUSPECTED PANCREATOBILIARY MALIGNANCY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5715016"/>
            <a:ext cx="8229600" cy="85725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         </a:t>
            </a:r>
            <a:r>
              <a:rPr lang="en-US" sz="3600" b="1" dirty="0" smtClean="0">
                <a:solidFill>
                  <a:srgbClr val="FF0000"/>
                </a:solidFill>
              </a:rPr>
              <a:t>Before the decision for surgery is made !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285720" y="1714488"/>
          <a:ext cx="8858280" cy="3643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Algorithm to evaluate suspected </a:t>
            </a:r>
            <a:r>
              <a:rPr lang="en-US" dirty="0" err="1" smtClean="0"/>
              <a:t>pancreatobiliary</a:t>
            </a:r>
            <a:r>
              <a:rPr lang="en-US" dirty="0" smtClean="0"/>
              <a:t> malignancy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1220788" y="1606550"/>
          <a:ext cx="6896100" cy="5016500"/>
        </p:xfrm>
        <a:graphic>
          <a:graphicData uri="http://schemas.openxmlformats.org/presentationml/2006/ole">
            <p:oleObj spid="_x0000_s1026" name="Document" r:id="rId3" imgW="6373807" imgH="463731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Presenting symptom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66"/>
                </a:solidFill>
              </a:rPr>
              <a:t>Jaundice </a:t>
            </a:r>
            <a:r>
              <a:rPr lang="en-US" dirty="0" smtClean="0">
                <a:solidFill>
                  <a:srgbClr val="FFC000"/>
                </a:solidFill>
              </a:rPr>
              <a:t>  </a:t>
            </a:r>
            <a:r>
              <a:rPr lang="en-US" dirty="0" smtClean="0"/>
              <a:t>         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7 (77 %)</a:t>
            </a:r>
          </a:p>
          <a:p>
            <a:r>
              <a:rPr lang="en-US" dirty="0" smtClean="0">
                <a:solidFill>
                  <a:srgbClr val="000066"/>
                </a:solidFill>
              </a:rPr>
              <a:t>Abdominal pain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4 (30 %)</a:t>
            </a:r>
          </a:p>
          <a:p>
            <a:r>
              <a:rPr lang="en-US" dirty="0" smtClean="0"/>
              <a:t>Weight loss                                        3 (22 %)</a:t>
            </a:r>
          </a:p>
          <a:p>
            <a:r>
              <a:rPr lang="en-US" dirty="0" smtClean="0"/>
              <a:t>Upper digestive bleeding                2 (18 %)</a:t>
            </a:r>
          </a:p>
          <a:p>
            <a:r>
              <a:rPr lang="en-US" dirty="0" smtClean="0"/>
              <a:t>Gastric outlet obstruction              2 (18 %)</a:t>
            </a:r>
          </a:p>
          <a:p>
            <a:r>
              <a:rPr lang="en-US" dirty="0" err="1" smtClean="0"/>
              <a:t>Cholangitis</a:t>
            </a:r>
            <a:r>
              <a:rPr lang="en-US" dirty="0" smtClean="0"/>
              <a:t>                                        2 (18 %)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Imaging modalities of patients with benign disease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1571612"/>
          <a:ext cx="8858281" cy="429768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6090080"/>
                <a:gridCol w="982282"/>
                <a:gridCol w="1785919"/>
              </a:tblGrid>
              <a:tr h="5834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CT spiral  </a:t>
                      </a:r>
                      <a:endParaRPr lang="en-US" sz="2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2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341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MRI with or without MRCP</a:t>
                      </a:r>
                      <a:endParaRPr lang="en-US" sz="2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88,5%</a:t>
                      </a:r>
                    </a:p>
                  </a:txBody>
                  <a:tcP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341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ERCP</a:t>
                      </a:r>
                      <a:endParaRPr lang="en-US" sz="2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33,5 %</a:t>
                      </a:r>
                      <a:endParaRPr lang="en-US" sz="2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341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ERCP +brushing ±</a:t>
                      </a:r>
                      <a:r>
                        <a:rPr lang="ro-RO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transpapillary </a:t>
                      </a:r>
                      <a:r>
                        <a:rPr lang="en-US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           </a:t>
                      </a:r>
                      <a:r>
                        <a:rPr lang="ro-RO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biopsy</a:t>
                      </a:r>
                      <a:r>
                        <a:rPr lang="en-US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2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341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EUS with FNA </a:t>
                      </a:r>
                      <a:endParaRPr lang="en-US" sz="2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9,2 %</a:t>
                      </a:r>
                      <a:endParaRPr lang="en-US" sz="2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1612</TotalTime>
  <Words>688</Words>
  <Application>Microsoft Office PowerPoint</Application>
  <PresentationFormat>On-screen Show (4:3)</PresentationFormat>
  <Paragraphs>134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Document</vt:lpstr>
      <vt:lpstr>RADICAL WHIPPLE`S PANCREATODUODENECTOMY FOR CHRONIC PANCREATITIS</vt:lpstr>
      <vt:lpstr>INTRODUCTION</vt:lpstr>
      <vt:lpstr>INTRODUCTION</vt:lpstr>
      <vt:lpstr>METHODS</vt:lpstr>
      <vt:lpstr>DEMOGRAPHIC DATA</vt:lpstr>
      <vt:lpstr>ALGORITHM TO EVALUATE A PATIENT WITH SUSPECTED PANCREATOBILIARY MALIGNANCY</vt:lpstr>
      <vt:lpstr>Algorithm to evaluate suspected pancreatobiliary malignancy</vt:lpstr>
      <vt:lpstr>Presenting symptom</vt:lpstr>
      <vt:lpstr>Imaging modalities of patients with benign disease</vt:lpstr>
      <vt:lpstr>Clinicopathologic features and imaging findings</vt:lpstr>
      <vt:lpstr>RESULTS</vt:lpstr>
      <vt:lpstr>DISCUSSION</vt:lpstr>
      <vt:lpstr>DISCUSSION</vt:lpstr>
      <vt:lpstr>CONCLUSION</vt:lpstr>
      <vt:lpstr>Slide 15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RADICAL PANCREATODUODENECTOMY FOR CHRONIC PANCREATITIS</dc:title>
  <dc:creator>Your User Name</dc:creator>
  <cp:lastModifiedBy>Your User Name</cp:lastModifiedBy>
  <cp:revision>150</cp:revision>
  <dcterms:created xsi:type="dcterms:W3CDTF">2016-09-25T19:05:37Z</dcterms:created>
  <dcterms:modified xsi:type="dcterms:W3CDTF">2016-10-07T09:07:41Z</dcterms:modified>
</cp:coreProperties>
</file>