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73" r:id="rId8"/>
    <p:sldId id="274" r:id="rId9"/>
    <p:sldId id="259" r:id="rId10"/>
    <p:sldId id="260" r:id="rId11"/>
    <p:sldId id="261" r:id="rId12"/>
    <p:sldId id="262" r:id="rId13"/>
    <p:sldId id="257" r:id="rId14"/>
    <p:sldId id="258" r:id="rId15"/>
    <p:sldId id="263" r:id="rId16"/>
    <p:sldId id="264" r:id="rId17"/>
    <p:sldId id="265" r:id="rId18"/>
    <p:sldId id="275" r:id="rId1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1" d="100"/>
          <a:sy n="71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o-RO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53AA453-E404-4E19-BDCD-156E66552699}" type="datetimeFigureOut">
              <a:rPr lang="ro-RO" smtClean="0"/>
              <a:t>10.11.2015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A0D826-C321-4BB5-BCDA-8EEB7E005C3D}" type="slidenum">
              <a:rPr lang="ro-RO" smtClean="0"/>
              <a:t>‹#›</a:t>
            </a:fld>
            <a:endParaRPr lang="ro-RO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2826042"/>
            <a:ext cx="8784976" cy="122413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539552" y="3068960"/>
            <a:ext cx="8185348" cy="29608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Nicolae</a:t>
            </a:r>
            <a:r>
              <a:rPr lang="en-US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Bacalbasa</a:t>
            </a:r>
            <a:r>
              <a:rPr lang="en-US" sz="1800" b="1" cap="none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Irina Balescu</a:t>
            </a:r>
            <a:r>
              <a:rPr lang="en-US" sz="1800" b="1" cap="none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Simona</a:t>
            </a:r>
            <a:r>
              <a:rPr lang="en-US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Dima</a:t>
            </a:r>
            <a:r>
              <a:rPr lang="en-US" sz="1800" b="1" cap="none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18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Vladislav</a:t>
            </a:r>
            <a:r>
              <a:rPr lang="en-US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Brasoveanu</a:t>
            </a:r>
            <a:r>
              <a:rPr lang="en-US" sz="1800" b="1" cap="none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Irinel</a:t>
            </a:r>
            <a:r>
              <a:rPr lang="en-US" sz="1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Popescu</a:t>
            </a:r>
            <a:r>
              <a:rPr lang="en-US" sz="1800" b="1" cap="none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</a:t>
            </a:r>
          </a:p>
          <a:p>
            <a:endParaRPr lang="en-US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400" cap="none" dirty="0" smtClean="0">
                <a:solidFill>
                  <a:schemeClr val="bg2">
                    <a:lumMod val="50000"/>
                  </a:schemeClr>
                </a:solidFill>
              </a:rPr>
              <a:t>Carol </a:t>
            </a:r>
            <a:r>
              <a:rPr lang="en-US" sz="1400" cap="none" dirty="0">
                <a:solidFill>
                  <a:schemeClr val="bg2">
                    <a:lumMod val="50000"/>
                  </a:schemeClr>
                </a:solidFill>
              </a:rPr>
              <a:t>Davila</a:t>
            </a:r>
            <a:r>
              <a:rPr lang="en-US" sz="1400" cap="none" baseline="30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cap="none" dirty="0">
                <a:solidFill>
                  <a:schemeClr val="bg2">
                    <a:lumMod val="50000"/>
                  </a:schemeClr>
                </a:solidFill>
              </a:rPr>
              <a:t>University of Medicine and Pharmacy, Bucharest, </a:t>
            </a:r>
            <a:r>
              <a:rPr lang="en-US" sz="1400" cap="none" dirty="0" smtClean="0">
                <a:solidFill>
                  <a:schemeClr val="bg2">
                    <a:lumMod val="50000"/>
                  </a:schemeClr>
                </a:solidFill>
              </a:rPr>
              <a:t>Romania</a:t>
            </a:r>
          </a:p>
          <a:p>
            <a:pPr marL="342900" indent="-342900" algn="l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400" cap="none" dirty="0" err="1">
                <a:solidFill>
                  <a:schemeClr val="bg2">
                    <a:lumMod val="50000"/>
                  </a:schemeClr>
                </a:solidFill>
              </a:rPr>
              <a:t>Ponderas</a:t>
            </a:r>
            <a:r>
              <a:rPr lang="en-US" sz="1400" cap="none" dirty="0">
                <a:solidFill>
                  <a:schemeClr val="bg2">
                    <a:lumMod val="50000"/>
                  </a:schemeClr>
                </a:solidFill>
              </a:rPr>
              <a:t> Hospital, Bucharest, </a:t>
            </a:r>
            <a:r>
              <a:rPr lang="en-US" sz="1400" cap="none" dirty="0" smtClean="0">
                <a:solidFill>
                  <a:schemeClr val="bg2">
                    <a:lumMod val="50000"/>
                  </a:schemeClr>
                </a:solidFill>
              </a:rPr>
              <a:t>Romania</a:t>
            </a:r>
            <a:endParaRPr lang="en-US" sz="1400" cap="none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400" cap="none" dirty="0">
                <a:solidFill>
                  <a:schemeClr val="bg2">
                    <a:lumMod val="50000"/>
                  </a:schemeClr>
                </a:solidFill>
              </a:rPr>
              <a:t>Dan </a:t>
            </a:r>
            <a:r>
              <a:rPr lang="en-US" sz="1400" cap="none" dirty="0" err="1">
                <a:solidFill>
                  <a:schemeClr val="bg2">
                    <a:lumMod val="50000"/>
                  </a:schemeClr>
                </a:solidFill>
              </a:rPr>
              <a:t>Setlacec</a:t>
            </a:r>
            <a:r>
              <a:rPr lang="en-US" sz="1400" cap="none" dirty="0">
                <a:solidFill>
                  <a:schemeClr val="bg2">
                    <a:lumMod val="50000"/>
                  </a:schemeClr>
                </a:solidFill>
              </a:rPr>
              <a:t> Center of Gastrointestinal Disease and Liver Transplantation, </a:t>
            </a:r>
            <a:r>
              <a:rPr lang="en-US" sz="1400" cap="none" dirty="0" err="1">
                <a:solidFill>
                  <a:schemeClr val="bg2">
                    <a:lumMod val="50000"/>
                  </a:schemeClr>
                </a:solidFill>
              </a:rPr>
              <a:t>Fundeni</a:t>
            </a:r>
            <a:r>
              <a:rPr lang="en-US" sz="1400" cap="none" dirty="0">
                <a:solidFill>
                  <a:schemeClr val="bg2">
                    <a:lumMod val="50000"/>
                  </a:schemeClr>
                </a:solidFill>
              </a:rPr>
              <a:t> Clinical Institute, Bucharest, Romania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328" y="548680"/>
            <a:ext cx="8773344" cy="16211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RESECTION  FOR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PARENCHIMATOUS OVARIAN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CANCER  LIVER  METASTASES  BEYOND  SECONDARY  CYTOREDUCTION  FOR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RELPASED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OVARIAN  CANCER</a:t>
            </a:r>
            <a:endParaRPr lang="ro-RO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427984" y="2276872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and methods:</a:t>
            </a:r>
            <a:endParaRPr lang="ro-RO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507288" cy="4572000"/>
          </a:xfrm>
        </p:spPr>
        <p:txBody>
          <a:bodyPr/>
          <a:lstStyle/>
          <a:p>
            <a:pPr marL="0" indent="0">
              <a:buNone/>
            </a:pPr>
            <a:endParaRPr lang="ro-RO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o-RO" dirty="0" smtClean="0">
                <a:latin typeface="Arial" charset="0"/>
              </a:rPr>
              <a:t> </a:t>
            </a:r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January 2002 and April 2014 liver resections for OCLM were </a:t>
            </a:r>
            <a:r>
              <a:rPr lang="en-US" dirty="0" smtClean="0"/>
              <a:t>performed</a:t>
            </a:r>
            <a:r>
              <a:rPr lang="en-US" dirty="0"/>
              <a:t> </a:t>
            </a:r>
            <a:r>
              <a:rPr lang="en-US" dirty="0" smtClean="0"/>
              <a:t>at the moment of:</a:t>
            </a:r>
          </a:p>
          <a:p>
            <a:pPr marL="0" indent="0">
              <a:lnSpc>
                <a:spcPct val="150000"/>
              </a:lnSpc>
              <a:buNone/>
            </a:pPr>
            <a:endParaRPr lang="ro-RO" dirty="0" smtClean="0"/>
          </a:p>
          <a:p>
            <a:pPr marL="717550" indent="-2730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</a:t>
            </a:r>
            <a:r>
              <a:rPr lang="ro-RO" dirty="0" smtClean="0"/>
              <a:t>ertiary cytoreduction</a:t>
            </a:r>
            <a:r>
              <a:rPr lang="en-US" dirty="0" smtClean="0"/>
              <a:t> – three cases</a:t>
            </a:r>
          </a:p>
          <a:p>
            <a:pPr marL="717550" indent="-2730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Quaternary cytoreduction – two cases</a:t>
            </a:r>
            <a:endParaRPr lang="ro-RO" dirty="0" smtClean="0"/>
          </a:p>
          <a:p>
            <a:pPr>
              <a:buFont typeface="Wingdings" pitchFamily="2" charset="2"/>
              <a:buChar char="Ø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161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61365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tertiary cytoreduction</a:t>
            </a:r>
            <a:endParaRPr lang="ro-RO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67389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the moment of tertiary </a:t>
            </a:r>
            <a:r>
              <a:rPr lang="en-US" dirty="0" smtClean="0"/>
              <a:t>cytoreduction: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the mean age was 60 years (range 54-72 years)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mean tumor diameter was 2,3 cm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R0 resection was performed in all cases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histological studies revealed the presence of serous </a:t>
            </a:r>
            <a:r>
              <a:rPr lang="en-US" dirty="0" smtClean="0"/>
              <a:t>epithelial ovarian cancer in </a:t>
            </a:r>
            <a:r>
              <a:rPr lang="en-US" dirty="0"/>
              <a:t>all cases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92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1752" y="16136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tertiary cytoreduction</a:t>
            </a:r>
            <a:endParaRPr lang="ro-RO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29164"/>
              </p:ext>
            </p:extLst>
          </p:nvPr>
        </p:nvGraphicFramePr>
        <p:xfrm>
          <a:off x="188804" y="2060848"/>
          <a:ext cx="8760296" cy="350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074"/>
                <a:gridCol w="2190074"/>
                <a:gridCol w="2190074"/>
                <a:gridCol w="21900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Initial FIGO stage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IC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IIC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IIIC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Interval between primary and tertiary cytoreduction (months)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91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59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14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No. of liver metastases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Unique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Unique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Multiple lesions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Type of liver lesions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Parenchimatous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Parenchimatous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Peritoneal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Type of liver resections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Major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Minor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Minor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Other associated visceral resections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-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Splenectomy, partial gastrectomy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Left colectomy, ureteral resection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Type of resection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R0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R0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R0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5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and long term outcomes</a:t>
            </a:r>
            <a:endParaRPr lang="ro-RO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5707" y="5427222"/>
            <a:ext cx="698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complication related to liver surgery</a:t>
            </a:r>
            <a:endParaRPr lang="ro-RO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9476" y="5262010"/>
            <a:ext cx="6624736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416674"/>
              </p:ext>
            </p:extLst>
          </p:nvPr>
        </p:nvGraphicFramePr>
        <p:xfrm>
          <a:off x="1295636" y="1628800"/>
          <a:ext cx="6792416" cy="3509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648"/>
                <a:gridCol w="4412886"/>
                <a:gridCol w="12298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Initial FIGO stage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Early postoperative outcome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Survival (months from liver surgery)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616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IC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Uneventful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70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IIC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Uneventful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63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IIIC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Urinary fistula, re-operation, death occurred in the 30</a:t>
                      </a:r>
                      <a:r>
                        <a:rPr lang="en-US" sz="2000" baseline="30000" dirty="0" smtClean="0">
                          <a:latin typeface="Times New Roman" pitchFamily="18" charset="0"/>
                        </a:rPr>
                        <a:t>th</a:t>
                      </a:r>
                      <a:r>
                        <a:rPr lang="en-US" sz="2000" dirty="0" smtClean="0">
                          <a:latin typeface="Times New Roman" pitchFamily="18" charset="0"/>
                        </a:rPr>
                        <a:t> postop. day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quaternary cytoreduction</a:t>
            </a:r>
            <a:endParaRPr lang="ro-R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251520" y="2924944"/>
            <a:ext cx="8229600" cy="245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44500" indent="-4445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mean tumor diameter was 3 cm.</a:t>
            </a:r>
          </a:p>
          <a:p>
            <a:pPr marL="444500" indent="-4445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R0 </a:t>
            </a:r>
            <a:r>
              <a:rPr lang="en-US" sz="2400" dirty="0"/>
              <a:t>resection was performed in both cases</a:t>
            </a:r>
          </a:p>
          <a:p>
            <a:pPr marL="444500" indent="-4445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histological </a:t>
            </a:r>
            <a:r>
              <a:rPr lang="en-US" sz="2400" dirty="0"/>
              <a:t>studies revealed the presence of serous </a:t>
            </a:r>
            <a:r>
              <a:rPr lang="en-US" sz="2400" dirty="0" smtClean="0"/>
              <a:t>epithelial ovarian cancer in </a:t>
            </a:r>
            <a:r>
              <a:rPr lang="en-US" sz="2400" dirty="0"/>
              <a:t>both cases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moment of  quaternary cytoreduction:</a:t>
            </a:r>
            <a:endParaRPr lang="ro-R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2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quaternary cytoreduction</a:t>
            </a:r>
            <a:endParaRPr lang="ro-R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49620"/>
              </p:ext>
            </p:extLst>
          </p:nvPr>
        </p:nvGraphicFramePr>
        <p:xfrm>
          <a:off x="1331640" y="2132856"/>
          <a:ext cx="6570222" cy="346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1787860"/>
                <a:gridCol w="21900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Initial FIGO stage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IIC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IIIA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Interval between primary and quaternary cytoreduction (months)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44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33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No. of liver metastases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2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2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Type of liver lesions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Parenchimatous and peritoneal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Parenchimatous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Type of liver resections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Minor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Minor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Other associated visceral resections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-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-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itchFamily="18" charset="0"/>
                        </a:rPr>
                        <a:t>Type of resection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R1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imes New Roman" pitchFamily="18" charset="0"/>
                        </a:rPr>
                        <a:t>R0</a:t>
                      </a:r>
                      <a:endParaRPr lang="en-US" sz="1600" baseline="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and long term outcomes</a:t>
            </a:r>
            <a:endParaRPr lang="ro-RO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707" y="5427222"/>
            <a:ext cx="698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complication related to liver surgery</a:t>
            </a:r>
            <a:endParaRPr lang="ro-RO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9476" y="5262010"/>
            <a:ext cx="6624736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4283"/>
              </p:ext>
            </p:extLst>
          </p:nvPr>
        </p:nvGraphicFramePr>
        <p:xfrm>
          <a:off x="1295636" y="1916832"/>
          <a:ext cx="6792416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648"/>
                <a:gridCol w="4412886"/>
                <a:gridCol w="12298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Initial FIGO stage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Early postoperative outcome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Survival (months from liver surgery)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616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IIC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Uneventful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16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IIIA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Uneventful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</a:rPr>
                        <a:t>20</a:t>
                      </a:r>
                      <a:endParaRPr lang="en-US" sz="2000" dirty="0"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2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ro-R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44500" indent="-4445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resection can be safely performed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part of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even quaternary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cytoreduction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4445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selected  cases a significant benefit in terms of survival might be provided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082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986" y="2865437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797128" cy="29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F:\_POZE IOP\UNGUREANU FLAVIA META HEPATICA 21.05.2015\IMG_2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9" y="4313149"/>
            <a:ext cx="2983087" cy="22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11" y="1628800"/>
            <a:ext cx="3051905" cy="259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75" y="1556792"/>
            <a:ext cx="2511527" cy="167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6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824"/>
            <a:ext cx="8229600" cy="750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magnitude of the problem</a:t>
            </a:r>
            <a:endParaRPr lang="en-GB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2539" y="2018531"/>
            <a:ext cx="4835525" cy="307984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Ovarian cancer represents the leading cause of mortality among gynecologic cancers</a:t>
            </a:r>
          </a:p>
          <a:p>
            <a:pPr eaLnBrk="1" hangingPunct="1">
              <a:lnSpc>
                <a:spcPct val="80000"/>
              </a:lnSpc>
            </a:pPr>
            <a:endParaRPr lang="ro-RO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Most cases are diagnosed in an advanced stage of the disease</a:t>
            </a:r>
            <a:endParaRPr lang="ro-RO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o-RO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Due to the increase of the life expectancy worldwide, the global incidence of ovarian cancer is estimated to increase with up to 20% in the next 20 years</a:t>
            </a:r>
            <a:endParaRPr lang="en-GB" sz="2400" dirty="0" smtClean="0"/>
          </a:p>
        </p:txBody>
      </p:sp>
      <p:pic>
        <p:nvPicPr>
          <p:cNvPr id="3076" name="Picture 5" descr="Image result for advanced stage ovarian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43" y="1737665"/>
            <a:ext cx="2937698" cy="19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Ovarian-Stage-at-Diag_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659457" cy="20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15153"/>
            <a:ext cx="8534400" cy="7589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 of spread</a:t>
            </a:r>
            <a:endParaRPr lang="en-GB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2132856"/>
            <a:ext cx="3744416" cy="341724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main patterns of spread consist of</a:t>
            </a:r>
          </a:p>
          <a:p>
            <a:pPr algn="ctr" eaLnBrk="1" hangingPunct="1"/>
            <a:endParaRPr lang="ro-RO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Peritoneal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Hematogenous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Lymphatic </a:t>
            </a:r>
            <a:endParaRPr lang="ro-RO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4100" name="Picture 5" descr="g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1410"/>
            <a:ext cx="4075344" cy="42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3059832" y="3636350"/>
            <a:ext cx="216024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0667" y="406269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route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1752" y="215153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 of spread</a:t>
            </a:r>
            <a:endParaRPr lang="ro-RO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3088"/>
            <a:ext cx="8503920" cy="38941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cases are diagnosed in an advanced stage of the disease when disseminated lesions are already present</a:t>
            </a:r>
          </a:p>
          <a:p>
            <a:endParaRPr lang="ro-RO" dirty="0" smtClean="0"/>
          </a:p>
          <a:p>
            <a:r>
              <a:rPr lang="en-US" dirty="0" smtClean="0"/>
              <a:t>Upper abdominal involvement was associated with decreased rates of overall survival; however association of upper abdominal resection leaded to an increase of complete cytoreduction and an improvement of the overall survival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3159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/>
          <a:stretch/>
        </p:blipFill>
        <p:spPr bwMode="auto">
          <a:xfrm>
            <a:off x="1043608" y="1532965"/>
            <a:ext cx="6798336" cy="283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6" y="4365104"/>
            <a:ext cx="8201546" cy="18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192639" y="5169418"/>
            <a:ext cx="23672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4000" y="5328000"/>
            <a:ext cx="540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3663" y="5841268"/>
            <a:ext cx="66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22351" y="5674965"/>
            <a:ext cx="691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74826" y="5858242"/>
            <a:ext cx="2376264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11560" y="5858222"/>
            <a:ext cx="1447430" cy="180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893" y="101028"/>
            <a:ext cx="8480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Debulking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surgery for advanced stage ovarian cancer</a:t>
            </a:r>
            <a:endParaRPr lang="en-US" sz="32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55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2" y="155873"/>
            <a:ext cx="8192756" cy="358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4" y="3750901"/>
            <a:ext cx="5362442" cy="24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50900"/>
            <a:ext cx="3329360" cy="255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19336" y="4587311"/>
            <a:ext cx="51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9336" y="4434168"/>
            <a:ext cx="51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9336" y="5416065"/>
            <a:ext cx="51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9336" y="4993659"/>
            <a:ext cx="51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9336" y="5561516"/>
            <a:ext cx="51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336" y="5705532"/>
            <a:ext cx="51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1187624" y="4212414"/>
            <a:ext cx="5472608" cy="216024"/>
          </a:xfrm>
          <a:prstGeom prst="curvedConnector3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1619672" y="4428438"/>
            <a:ext cx="5832648" cy="43204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87624" y="4283805"/>
            <a:ext cx="432048" cy="189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1560" y="4158408"/>
            <a:ext cx="576064" cy="16201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7504" y="4310808"/>
            <a:ext cx="1080119" cy="16201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7544" y="4428438"/>
            <a:ext cx="720080" cy="21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305090"/>
            <a:ext cx="8928992" cy="900336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Debulking surgery for relapsed </a:t>
            </a:r>
            <a:b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cancer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3291"/>
            <a:ext cx="5514974" cy="215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55149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7" y="5445224"/>
            <a:ext cx="5514975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03" y="2638501"/>
            <a:ext cx="3048502" cy="228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115616" y="1556792"/>
            <a:ext cx="7272808" cy="439248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057" y="225080"/>
            <a:ext cx="8856984" cy="966936"/>
          </a:xfrm>
        </p:spPr>
        <p:txBody>
          <a:bodyPr>
            <a:no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Debulking surgery for relapsed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63688" y="2204864"/>
            <a:ext cx="5904656" cy="3891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benefits in terms of survival obtained at the moment of tertiary </a:t>
            </a:r>
            <a:r>
              <a:rPr lang="en-US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cytoreduction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cases in whom an R0 resection was achieved encouraged the surgeons to include aggressive surgical procedures such as liver resection in order to maximize the </a:t>
            </a:r>
            <a:r>
              <a:rPr lang="en-US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cytoreductive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effort</a:t>
            </a:r>
            <a:endParaRPr lang="en-US" i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0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 of the present study</a:t>
            </a:r>
            <a:r>
              <a:rPr lang="en-US" b="1" dirty="0" smtClean="0"/>
              <a:t>: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o-RO" dirty="0" smtClean="0">
                <a:latin typeface="Arial" charset="0"/>
              </a:rPr>
              <a:t> </a:t>
            </a:r>
            <a:r>
              <a:rPr lang="en-US" sz="2800" dirty="0"/>
              <a:t>T</a:t>
            </a:r>
            <a:r>
              <a:rPr lang="ro-RO" sz="2800" dirty="0" smtClean="0"/>
              <a:t>o evaluate the benefits of ovarian cancer liver metastases (OCLM) beyond secondary cytoreduction in patients with recurrent epithelial ovarian cancer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1074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294</TotalTime>
  <Words>622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HEPATIC  RESECTION  FOR  PARENCHIMATOUS OVARIAN  CANCER  LIVER  METASTASES  BEYOND  SECONDARY  CYTOREDUCTION  FOR RELPASED  OVARIAN  CANCER</vt:lpstr>
      <vt:lpstr>The magnitude of the problem</vt:lpstr>
      <vt:lpstr>Patterns of spread</vt:lpstr>
      <vt:lpstr>Patterns of spread</vt:lpstr>
      <vt:lpstr>PowerPoint Presentation</vt:lpstr>
      <vt:lpstr>PowerPoint Presentation</vt:lpstr>
      <vt:lpstr>Debulking surgery for relapsed  ovarian cancer</vt:lpstr>
      <vt:lpstr>Debulking surgery for relapsed  ovarian cancer</vt:lpstr>
      <vt:lpstr>Aim of the present study:</vt:lpstr>
      <vt:lpstr>Material and methods:</vt:lpstr>
      <vt:lpstr>Results – tertiary cytoreduction</vt:lpstr>
      <vt:lpstr>PowerPoint Presentation</vt:lpstr>
      <vt:lpstr>Short term and long term outcomes</vt:lpstr>
      <vt:lpstr>Results – quaternary cytoreduction</vt:lpstr>
      <vt:lpstr>Results – quaternary cytoreduction</vt:lpstr>
      <vt:lpstr>Short term and long term outcomes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</dc:creator>
  <cp:lastModifiedBy>Irina</cp:lastModifiedBy>
  <cp:revision>31</cp:revision>
  <dcterms:created xsi:type="dcterms:W3CDTF">2015-11-09T06:29:53Z</dcterms:created>
  <dcterms:modified xsi:type="dcterms:W3CDTF">2015-11-10T17:03:55Z</dcterms:modified>
</cp:coreProperties>
</file>