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10" r:id="rId3"/>
    <p:sldId id="421" r:id="rId4"/>
    <p:sldId id="369" r:id="rId5"/>
    <p:sldId id="448" r:id="rId6"/>
    <p:sldId id="456" r:id="rId7"/>
    <p:sldId id="423" r:id="rId8"/>
    <p:sldId id="424" r:id="rId9"/>
    <p:sldId id="426" r:id="rId10"/>
    <p:sldId id="428" r:id="rId11"/>
    <p:sldId id="389" r:id="rId12"/>
    <p:sldId id="355" r:id="rId13"/>
    <p:sldId id="371" r:id="rId14"/>
    <p:sldId id="433" r:id="rId15"/>
    <p:sldId id="435" r:id="rId16"/>
    <p:sldId id="458" r:id="rId17"/>
    <p:sldId id="459" r:id="rId18"/>
    <p:sldId id="450" r:id="rId19"/>
    <p:sldId id="434" r:id="rId20"/>
    <p:sldId id="436" r:id="rId21"/>
    <p:sldId id="370" r:id="rId22"/>
    <p:sldId id="360" r:id="rId23"/>
    <p:sldId id="460" r:id="rId24"/>
    <p:sldId id="361" r:id="rId25"/>
    <p:sldId id="457" r:id="rId26"/>
    <p:sldId id="451" r:id="rId27"/>
    <p:sldId id="452" r:id="rId28"/>
    <p:sldId id="453" r:id="rId29"/>
    <p:sldId id="411" r:id="rId30"/>
    <p:sldId id="412" r:id="rId31"/>
    <p:sldId id="413" r:id="rId32"/>
    <p:sldId id="414" r:id="rId33"/>
    <p:sldId id="415" r:id="rId34"/>
    <p:sldId id="432" r:id="rId35"/>
    <p:sldId id="416" r:id="rId36"/>
    <p:sldId id="417" r:id="rId37"/>
    <p:sldId id="418" r:id="rId38"/>
    <p:sldId id="444" r:id="rId39"/>
    <p:sldId id="454" r:id="rId40"/>
    <p:sldId id="309" r:id="rId41"/>
    <p:sldId id="304" r:id="rId42"/>
  </p:sldIdLst>
  <p:sldSz cx="9144000" cy="6858000" type="screen4x3"/>
  <p:notesSz cx="6858000" cy="9144000"/>
  <p:defaultTextStyle>
    <a:defPPr>
      <a:defRPr lang="ro-RO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0000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noProof="0" smtClean="0"/>
              <a:t>Click to edit Master text styles</a:t>
            </a:r>
          </a:p>
          <a:p>
            <a:pPr lvl="1"/>
            <a:r>
              <a:rPr lang="ro-RO" noProof="0" smtClean="0"/>
              <a:t>Second level</a:t>
            </a:r>
          </a:p>
          <a:p>
            <a:pPr lvl="2"/>
            <a:r>
              <a:rPr lang="ro-RO" noProof="0" smtClean="0"/>
              <a:t>Third level</a:t>
            </a:r>
          </a:p>
          <a:p>
            <a:pPr lvl="3"/>
            <a:r>
              <a:rPr lang="ro-RO" noProof="0" smtClean="0"/>
              <a:t>Fourth level</a:t>
            </a:r>
          </a:p>
          <a:p>
            <a:pPr lvl="4"/>
            <a:r>
              <a:rPr lang="ro-RO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340EA38E-2B58-4E05-9364-0A18155B48A6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5C9E4-B73B-4C01-A46B-D7469ABF9206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7429C-33EA-46D1-BD90-6A6BEDB214A4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448F4-439F-4B9E-8AF5-A3DE9773FED4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5BE1D-0FA4-4B4B-9901-6DB4297385FF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8133A-A9CF-4B86-B206-E54891A40F58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84ABF-6DD0-4C9F-A96D-E96170D26EF9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D3B55-32AB-4F52-A2A8-60A6CD59E641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31217-04BB-4309-90B0-9FD04CA0AEAC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93214-704E-4DD7-A0A9-5A6B8E82D881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57587-0F3D-4EEA-B7AD-E43764904EF2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8EA9F-F2C2-4367-A0CC-3AC55ED0EBAC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o-RO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2A97454-6B69-475D-98C3-7A89055473E4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2CEAD3-49F2-49DF-9870-C49D1FBABD83}" type="slidenum">
              <a:rPr lang="ro-RO" smtClean="0"/>
              <a:pPr/>
              <a:t>1</a:t>
            </a:fld>
            <a:endParaRPr lang="ro-RO" smtClean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0000"/>
                </a:solidFill>
                <a:latin typeface="Comic Sans MS" pitchFamily="66" charset="0"/>
              </a:rPr>
              <a:t>Pancreatoduodenectomy with venous resection for pancreatic cancer</a:t>
            </a:r>
            <a:endParaRPr lang="ro-RO" sz="4000" b="1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724400"/>
            <a:ext cx="7924800" cy="198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smtClean="0">
                <a:solidFill>
                  <a:srgbClr val="990033"/>
                </a:solidFill>
                <a:latin typeface="Comic Sans MS" pitchFamily="66" charset="0"/>
              </a:rPr>
              <a:t>Irinel Popescu, </a:t>
            </a:r>
            <a:r>
              <a:rPr lang="en-US" sz="2800" smtClean="0">
                <a:solidFill>
                  <a:srgbClr val="990033"/>
                </a:solidFill>
                <a:latin typeface="Comic Sans MS" pitchFamily="66" charset="0"/>
              </a:rPr>
              <a:t>MD, PhD, FACS, FEBS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i="1" smtClean="0">
                <a:solidFill>
                  <a:srgbClr val="0070C0"/>
                </a:solidFill>
                <a:latin typeface="Comic Sans MS" pitchFamily="66" charset="0"/>
              </a:rPr>
              <a:t>Professor of Surgery</a:t>
            </a:r>
            <a:endParaRPr lang="en-US" sz="2000" smtClean="0">
              <a:solidFill>
                <a:srgbClr val="990033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latin typeface="Comic Sans MS" pitchFamily="66" charset="0"/>
              </a:rPr>
              <a:t>Dan Setlacec Center of General Surgery and Liver Transplant</a:t>
            </a:r>
          </a:p>
          <a:p>
            <a:pPr eaLnBrk="1" hangingPunct="1">
              <a:lnSpc>
                <a:spcPct val="80000"/>
              </a:lnSpc>
            </a:pPr>
            <a:endParaRPr lang="en-US" sz="20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latin typeface="Comic Sans MS" pitchFamily="66" charset="0"/>
              </a:rPr>
              <a:t>Fundeni Clinical Institute - Bucharest, Romania</a:t>
            </a:r>
            <a:endParaRPr lang="ro-RO" sz="2000" smtClean="0">
              <a:latin typeface="Comic Sans MS" pitchFamily="66" charset="0"/>
            </a:endParaRPr>
          </a:p>
        </p:txBody>
      </p:sp>
      <p:pic>
        <p:nvPicPr>
          <p:cNvPr id="6" name="Picture 8" descr="Corp A zugrav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3935413" cy="2952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676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9B0A03-4BBF-41DD-B086-43CEEC3CC288}" type="slidenum">
              <a:rPr lang="ro-RO" smtClean="0"/>
              <a:pPr/>
              <a:t>10</a:t>
            </a:fld>
            <a:endParaRPr lang="ro-RO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52400"/>
            <a:ext cx="8229600" cy="1295400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en-US" sz="4000" b="1" kern="0" dirty="0" err="1">
                <a:solidFill>
                  <a:srgbClr val="CC0000"/>
                </a:solidFill>
                <a:latin typeface="Comic Sans MS" pitchFamily="66" charset="0"/>
                <a:ea typeface="+mj-ea"/>
                <a:cs typeface="+mj-cs"/>
              </a:rPr>
              <a:t>Unresectable</a:t>
            </a:r>
            <a:r>
              <a:rPr lang="en-US" sz="4000" b="1" kern="0" dirty="0">
                <a:solidFill>
                  <a:srgbClr val="CC0000"/>
                </a:solidFill>
                <a:latin typeface="Comic Sans MS" pitchFamily="66" charset="0"/>
                <a:ea typeface="+mj-ea"/>
                <a:cs typeface="+mj-cs"/>
              </a:rPr>
              <a:t> PHC</a:t>
            </a:r>
          </a:p>
          <a:p>
            <a:pPr algn="ctr">
              <a:defRPr/>
            </a:pPr>
            <a:r>
              <a:rPr lang="en-US" sz="4000" b="1" kern="0" dirty="0">
                <a:solidFill>
                  <a:srgbClr val="CC0000"/>
                </a:solidFill>
                <a:latin typeface="Comic Sans MS" pitchFamily="66" charset="0"/>
                <a:ea typeface="+mj-ea"/>
                <a:cs typeface="+mj-cs"/>
              </a:rPr>
              <a:t>(SMV enhancement)</a:t>
            </a:r>
            <a:endParaRPr lang="ro-RO" sz="4000" b="1" kern="0" dirty="0">
              <a:solidFill>
                <a:srgbClr val="CC0000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1676400" y="1371600"/>
            <a:ext cx="579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(invasion &gt; 180° of vascular circumference)</a:t>
            </a:r>
          </a:p>
        </p:txBody>
      </p:sp>
      <p:pic>
        <p:nvPicPr>
          <p:cNvPr id="23556" name="Picture 3" descr="G:\CapitolCarteHPB2015PDAC\CancerPancreas\Figura5CancerPancreas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828800"/>
            <a:ext cx="65532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343E28-30F4-4EB0-8BC4-79743C17463B}" type="slidenum">
              <a:rPr lang="ro-RO" smtClean="0"/>
              <a:pPr/>
              <a:t>11</a:t>
            </a:fld>
            <a:endParaRPr lang="ro-RO" smtClean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  <a:latin typeface="Comic Sans MS" pitchFamily="66" charset="0"/>
              </a:rPr>
              <a:t>PV/ SMV Resection in PHC</a:t>
            </a:r>
            <a:endParaRPr lang="ro-RO" b="1" smtClean="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14600"/>
            <a:ext cx="8610600" cy="3048000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 eaLnBrk="1" hangingPunct="1"/>
            <a:r>
              <a:rPr lang="en-GB" smtClean="0">
                <a:latin typeface="Comic Sans MS" pitchFamily="66" charset="0"/>
              </a:rPr>
              <a:t>PV/ SMV resection: </a:t>
            </a:r>
          </a:p>
          <a:p>
            <a:pPr algn="just" eaLnBrk="1" hangingPunct="1"/>
            <a:endParaRPr lang="en-GB" smtClean="0">
              <a:latin typeface="Comic Sans MS" pitchFamily="66" charset="0"/>
            </a:endParaRPr>
          </a:p>
          <a:p>
            <a:pPr lvl="1" algn="just" eaLnBrk="1" hangingPunct="1"/>
            <a:r>
              <a:rPr lang="en-GB" smtClean="0">
                <a:latin typeface="Comic Sans MS" pitchFamily="66" charset="0"/>
              </a:rPr>
              <a:t>Routinely</a:t>
            </a:r>
          </a:p>
          <a:p>
            <a:pPr lvl="1" algn="just" eaLnBrk="1" hangingPunct="1">
              <a:buFontTx/>
              <a:buNone/>
            </a:pPr>
            <a:endParaRPr lang="en-GB" smtClean="0">
              <a:latin typeface="Comic Sans MS" pitchFamily="66" charset="0"/>
            </a:endParaRPr>
          </a:p>
          <a:p>
            <a:pPr lvl="1" algn="just" eaLnBrk="1" hangingPunct="1"/>
            <a:r>
              <a:rPr lang="en-GB" b="1" smtClean="0">
                <a:latin typeface="Comic Sans MS" pitchFamily="66" charset="0"/>
              </a:rPr>
              <a:t>Selectively: most of the surgical teams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0" y="6553200"/>
            <a:ext cx="845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Fortner, Surgery, 1973; Siriwerdana, Br J Surg, 2006</a:t>
            </a:r>
            <a:endParaRPr lang="ro-RO" sz="1400">
              <a:solidFill>
                <a:schemeClr val="accent2"/>
              </a:solidFill>
            </a:endParaRPr>
          </a:p>
        </p:txBody>
      </p:sp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6324600" y="2971800"/>
            <a:ext cx="3857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8FEA8A-06B9-4BF4-9796-6171B1F9C7DD}" type="slidenum">
              <a:rPr lang="ro-RO" smtClean="0"/>
              <a:pPr/>
              <a:t>12</a:t>
            </a:fld>
            <a:endParaRPr lang="ro-RO" smtClean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1143000"/>
          </a:xfrm>
        </p:spPr>
        <p:txBody>
          <a:bodyPr/>
          <a:lstStyle/>
          <a:p>
            <a:pPr eaLnBrk="1" hangingPunct="1"/>
            <a:r>
              <a:rPr lang="en-GB" sz="3600" b="1" smtClean="0">
                <a:solidFill>
                  <a:srgbClr val="FF0000"/>
                </a:solidFill>
                <a:latin typeface="Comic Sans MS" pitchFamily="66" charset="0"/>
              </a:rPr>
              <a:t>The management of PV/ SMV invasion depends on:</a:t>
            </a:r>
          </a:p>
        </p:txBody>
      </p: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152400" y="6324600"/>
            <a:ext cx="441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Lai, Hepatobiliary Pancreat Dis Sci, 2012</a:t>
            </a:r>
            <a:endParaRPr lang="ro-RO" sz="1400">
              <a:solidFill>
                <a:schemeClr val="accent2"/>
              </a:solidFill>
            </a:endParaRPr>
          </a:p>
        </p:txBody>
      </p:sp>
      <p:sp>
        <p:nvSpPr>
          <p:cNvPr id="2560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52400" y="4495800"/>
            <a:ext cx="8610600" cy="2209800"/>
          </a:xfrm>
          <a:ln>
            <a:solidFill>
              <a:schemeClr val="tx1"/>
            </a:solidFill>
          </a:ln>
        </p:spPr>
        <p:txBody>
          <a:bodyPr/>
          <a:lstStyle/>
          <a:p>
            <a:pPr lvl="1" algn="just" eaLnBrk="1" hangingPunct="1"/>
            <a:r>
              <a:rPr lang="en-GB" smtClean="0">
                <a:latin typeface="Comic Sans MS" pitchFamily="66" charset="0"/>
              </a:rPr>
              <a:t>The site of tumour invasion</a:t>
            </a:r>
          </a:p>
          <a:p>
            <a:pPr lvl="1" algn="just" eaLnBrk="1" hangingPunct="1">
              <a:buFontTx/>
              <a:buNone/>
            </a:pPr>
            <a:endParaRPr lang="en-GB" smtClean="0">
              <a:latin typeface="Comic Sans MS" pitchFamily="66" charset="0"/>
            </a:endParaRPr>
          </a:p>
          <a:p>
            <a:pPr lvl="1" algn="just" eaLnBrk="1" hangingPunct="1"/>
            <a:r>
              <a:rPr lang="en-GB" smtClean="0">
                <a:latin typeface="Comic Sans MS" pitchFamily="66" charset="0"/>
              </a:rPr>
              <a:t>Length of venous resection</a:t>
            </a:r>
          </a:p>
          <a:p>
            <a:pPr lvl="1" eaLnBrk="1" hangingPunct="1"/>
            <a:endParaRPr lang="en-GB" smtClean="0"/>
          </a:p>
          <a:p>
            <a:pPr eaLnBrk="1" hangingPunct="1">
              <a:buFontTx/>
              <a:buNone/>
            </a:pPr>
            <a:endParaRPr lang="en-GB" b="1" smtClean="0"/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371600"/>
            <a:ext cx="4572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71600"/>
            <a:ext cx="42608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 Arrow 7"/>
          <p:cNvSpPr/>
          <p:nvPr/>
        </p:nvSpPr>
        <p:spPr>
          <a:xfrm>
            <a:off x="2438400" y="2895600"/>
            <a:ext cx="3048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8" name="TextBox 8"/>
          <p:cNvSpPr txBox="1">
            <a:spLocks noChangeArrowheads="1"/>
          </p:cNvSpPr>
          <p:nvPr/>
        </p:nvSpPr>
        <p:spPr bwMode="auto">
          <a:xfrm>
            <a:off x="1981200" y="2895600"/>
            <a:ext cx="293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0F8BEB-D4CE-44C8-B8DC-EE3401F3E444}" type="slidenum">
              <a:rPr lang="ro-RO" smtClean="0"/>
              <a:pPr/>
              <a:t>13</a:t>
            </a:fld>
            <a:endParaRPr lang="ro-RO" smtClean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CC0000"/>
                </a:solidFill>
                <a:latin typeface="Comic Sans MS" pitchFamily="66" charset="0"/>
              </a:rPr>
              <a:t>Principles of PV/ SMV Resection in PD</a:t>
            </a:r>
            <a:endParaRPr lang="ro-RO" sz="3600" b="1" smtClean="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52400" y="6324600"/>
            <a:ext cx="822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Lai, Hepatobiliary Pancreat Dis Sci, 2012; Dumitrascu &amp; Popescu, Langenbecks Arch Surg, 2009</a:t>
            </a:r>
            <a:endParaRPr lang="ro-RO" sz="1400">
              <a:solidFill>
                <a:schemeClr val="accent2"/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10600" cy="4525963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 eaLnBrk="1" hangingPunct="1"/>
            <a:r>
              <a:rPr lang="en-GB" smtClean="0">
                <a:latin typeface="Comic Sans MS" pitchFamily="66" charset="0"/>
              </a:rPr>
              <a:t>Venous resection at a late stage in order to reduce time to venous reconstruction</a:t>
            </a:r>
          </a:p>
          <a:p>
            <a:pPr lvl="1" algn="just" eaLnBrk="1" hangingPunct="1"/>
            <a:r>
              <a:rPr lang="en-GB" smtClean="0">
                <a:latin typeface="Comic Sans MS" pitchFamily="66" charset="0"/>
              </a:rPr>
              <a:t>Posterior approach facilitates</a:t>
            </a:r>
          </a:p>
          <a:p>
            <a:pPr lvl="1" algn="just" eaLnBrk="1" hangingPunct="1"/>
            <a:endParaRPr lang="en-GB" smtClean="0">
              <a:latin typeface="Comic Sans MS" pitchFamily="66" charset="0"/>
            </a:endParaRPr>
          </a:p>
          <a:p>
            <a:pPr algn="just" eaLnBrk="1" hangingPunct="1"/>
            <a:r>
              <a:rPr lang="en-GB" smtClean="0">
                <a:latin typeface="Comic Sans MS" pitchFamily="66" charset="0"/>
              </a:rPr>
              <a:t>Graft interposition vs. direct anastomosis</a:t>
            </a:r>
          </a:p>
          <a:p>
            <a:pPr lvl="1" algn="just" eaLnBrk="1" hangingPunct="1"/>
            <a:r>
              <a:rPr lang="en-GB" smtClean="0">
                <a:latin typeface="Comic Sans MS" pitchFamily="66" charset="0"/>
              </a:rPr>
              <a:t>Direct anastomosis preferred </a:t>
            </a:r>
          </a:p>
          <a:p>
            <a:pPr lvl="1" algn="just" eaLnBrk="1" hangingPunct="1"/>
            <a:endParaRPr lang="en-GB" smtClean="0">
              <a:latin typeface="Comic Sans MS" pitchFamily="66" charset="0"/>
            </a:endParaRPr>
          </a:p>
          <a:p>
            <a:pPr algn="just" eaLnBrk="1" hangingPunct="1"/>
            <a:r>
              <a:rPr lang="en-GB" smtClean="0">
                <a:latin typeface="Comic Sans MS" pitchFamily="66" charset="0"/>
              </a:rPr>
              <a:t>Routine heparinization – controversial</a:t>
            </a:r>
            <a:endParaRPr lang="en-GB" b="1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3F19EE-7693-43C9-8078-F1D5092B7755}" type="slidenum">
              <a:rPr lang="ro-RO" smtClean="0"/>
              <a:pPr/>
              <a:t>14</a:t>
            </a:fld>
            <a:endParaRPr lang="ro-RO" smtClean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CC0000"/>
                </a:solidFill>
                <a:latin typeface="Comic Sans MS" pitchFamily="66" charset="0"/>
              </a:rPr>
              <a:t>Posterior Approach PD </a:t>
            </a:r>
            <a:br>
              <a:rPr lang="en-US" sz="3200" b="1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en-US" sz="3200" b="1" smtClean="0">
                <a:solidFill>
                  <a:srgbClr val="CC0000"/>
                </a:solidFill>
                <a:latin typeface="Comic Sans MS" pitchFamily="66" charset="0"/>
              </a:rPr>
              <a:t>in PHC with PV/ SMV invasion</a:t>
            </a:r>
            <a:endParaRPr lang="ro-RO" sz="3200" b="1" smtClean="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27651" name="Text Box 10"/>
          <p:cNvSpPr txBox="1">
            <a:spLocks noChangeArrowheads="1"/>
          </p:cNvSpPr>
          <p:nvPr/>
        </p:nvSpPr>
        <p:spPr bwMode="auto">
          <a:xfrm>
            <a:off x="4419600" y="4876800"/>
            <a:ext cx="514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SMV</a:t>
            </a:r>
            <a:endParaRPr lang="ro-RO">
              <a:solidFill>
                <a:schemeClr val="bg1"/>
              </a:solidFill>
            </a:endParaRPr>
          </a:p>
        </p:txBody>
      </p:sp>
      <p:sp>
        <p:nvSpPr>
          <p:cNvPr id="27652" name="Line 11"/>
          <p:cNvSpPr>
            <a:spLocks noChangeShapeType="1"/>
          </p:cNvSpPr>
          <p:nvPr/>
        </p:nvSpPr>
        <p:spPr bwMode="auto">
          <a:xfrm>
            <a:off x="4114800" y="5105400"/>
            <a:ext cx="45720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27653" name="Text Box 12"/>
          <p:cNvSpPr txBox="1">
            <a:spLocks noChangeArrowheads="1"/>
          </p:cNvSpPr>
          <p:nvPr/>
        </p:nvSpPr>
        <p:spPr bwMode="auto">
          <a:xfrm>
            <a:off x="4495800" y="54102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</a:t>
            </a:r>
            <a:endParaRPr lang="ro-RO">
              <a:solidFill>
                <a:schemeClr val="bg1"/>
              </a:solidFill>
            </a:endParaRPr>
          </a:p>
        </p:txBody>
      </p:sp>
      <p:pic>
        <p:nvPicPr>
          <p:cNvPr id="2765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899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00400"/>
            <a:ext cx="6858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6172200"/>
            <a:ext cx="480060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4" descr="AMS disecata fina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2971800"/>
            <a:ext cx="28194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66868F-2B0E-4C37-8DEB-C9A9ABB058C1}" type="slidenum">
              <a:rPr lang="ro-RO" smtClean="0"/>
              <a:pPr/>
              <a:t>15</a:t>
            </a:fld>
            <a:endParaRPr lang="ro-RO" smtClean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CC0000"/>
                </a:solidFill>
                <a:latin typeface="Comic Sans MS" pitchFamily="66" charset="0"/>
              </a:rPr>
              <a:t>Posterior Approach PD </a:t>
            </a:r>
            <a:br>
              <a:rPr lang="en-US" sz="3200" b="1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en-US" sz="3200" b="1" smtClean="0">
                <a:solidFill>
                  <a:srgbClr val="CC0000"/>
                </a:solidFill>
                <a:latin typeface="Comic Sans MS" pitchFamily="66" charset="0"/>
              </a:rPr>
              <a:t>in PHC with PV/ SMV invasion</a:t>
            </a:r>
            <a:endParaRPr lang="ro-RO" sz="3200" b="1" smtClean="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6340475"/>
            <a:ext cx="8458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Pessaux, Ann Chir, 2003; Pessaux, J Gastrointest Surg, 2006; Popescu, Hepatogastroenterology, 2007; Dumitrascu &amp; Popescu, Langenbecks Arch Surg, 2009</a:t>
            </a:r>
            <a:endParaRPr lang="ro-RO" sz="1400">
              <a:solidFill>
                <a:schemeClr val="accent2"/>
              </a:solidFill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8382000" cy="2514600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 eaLnBrk="1" hangingPunct="1"/>
            <a:r>
              <a:rPr lang="en-GB" sz="2800" smtClean="0">
                <a:latin typeface="Comic Sans MS" pitchFamily="66" charset="0"/>
              </a:rPr>
              <a:t>isolation of PV/ SMV above and below of the tumour  is made without  its manipulation during dissection</a:t>
            </a:r>
          </a:p>
          <a:p>
            <a:pPr algn="just" eaLnBrk="1" hangingPunct="1">
              <a:buFontTx/>
              <a:buNone/>
            </a:pPr>
            <a:endParaRPr lang="en-GB" sz="2800" smtClean="0">
              <a:latin typeface="Comic Sans MS" pitchFamily="66" charset="0"/>
            </a:endParaRPr>
          </a:p>
          <a:p>
            <a:pPr algn="just" eaLnBrk="1" hangingPunct="1"/>
            <a:r>
              <a:rPr lang="en-GB" sz="2800" smtClean="0">
                <a:latin typeface="Comic Sans MS" pitchFamily="66" charset="0"/>
              </a:rPr>
              <a:t>a reduced time for venous reconstruction</a:t>
            </a:r>
            <a:endParaRPr lang="en-US" sz="2800" smtClean="0">
              <a:latin typeface="Comic Sans MS" pitchFamily="66" charset="0"/>
            </a:endParaRPr>
          </a:p>
        </p:txBody>
      </p:sp>
      <p:sp>
        <p:nvSpPr>
          <p:cNvPr id="28677" name="Text Box 10"/>
          <p:cNvSpPr txBox="1">
            <a:spLocks noChangeArrowheads="1"/>
          </p:cNvSpPr>
          <p:nvPr/>
        </p:nvSpPr>
        <p:spPr bwMode="auto">
          <a:xfrm>
            <a:off x="4419600" y="4876800"/>
            <a:ext cx="514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SMV</a:t>
            </a:r>
            <a:endParaRPr lang="ro-RO">
              <a:solidFill>
                <a:schemeClr val="bg1"/>
              </a:solidFill>
            </a:endParaRPr>
          </a:p>
        </p:txBody>
      </p:sp>
      <p:sp>
        <p:nvSpPr>
          <p:cNvPr id="28678" name="Line 11"/>
          <p:cNvSpPr>
            <a:spLocks noChangeShapeType="1"/>
          </p:cNvSpPr>
          <p:nvPr/>
        </p:nvSpPr>
        <p:spPr bwMode="auto">
          <a:xfrm>
            <a:off x="4114800" y="5105400"/>
            <a:ext cx="45720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28679" name="Text Box 12"/>
          <p:cNvSpPr txBox="1">
            <a:spLocks noChangeArrowheads="1"/>
          </p:cNvSpPr>
          <p:nvPr/>
        </p:nvSpPr>
        <p:spPr bwMode="auto">
          <a:xfrm>
            <a:off x="4495800" y="54102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</a:t>
            </a:r>
            <a:endParaRPr lang="ro-RO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E5F71C-14B6-445E-BF78-1E4EA0D2760C}" type="slidenum">
              <a:rPr lang="ro-RO" smtClean="0"/>
              <a:pPr/>
              <a:t>16</a:t>
            </a:fld>
            <a:endParaRPr lang="ro-RO" smtClean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14478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CC0000"/>
                </a:solidFill>
                <a:latin typeface="Comic Sans MS" pitchFamily="66" charset="0"/>
              </a:rPr>
              <a:t>Posterior Approach PD </a:t>
            </a:r>
            <a:br>
              <a:rPr lang="en-US" sz="3200" b="1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en-US" sz="3200" b="1" smtClean="0">
                <a:solidFill>
                  <a:srgbClr val="CC0000"/>
                </a:solidFill>
                <a:latin typeface="Comic Sans MS" pitchFamily="66" charset="0"/>
              </a:rPr>
              <a:t>in PHC with PV/ SMV invasion</a:t>
            </a:r>
            <a:br>
              <a:rPr lang="en-US" sz="3200" b="1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en-US" sz="3200" b="1" smtClean="0">
                <a:solidFill>
                  <a:srgbClr val="CC0000"/>
                </a:solidFill>
                <a:latin typeface="Comic Sans MS" pitchFamily="66" charset="0"/>
              </a:rPr>
              <a:t>Fundeni Clinical Institute Experience</a:t>
            </a:r>
            <a:endParaRPr lang="ro-RO" sz="3200" b="1" smtClean="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6340475"/>
            <a:ext cx="845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Dumitrascu, David &amp; Popescu, HBP Symposium Bucharest, 2015</a:t>
            </a:r>
            <a:endParaRPr lang="ro-RO" sz="1400">
              <a:solidFill>
                <a:schemeClr val="accent2"/>
              </a:solidFill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2209800"/>
            <a:ext cx="8458200" cy="1828800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 eaLnBrk="1" hangingPunct="1"/>
            <a:r>
              <a:rPr lang="en-US" sz="2800" smtClean="0">
                <a:solidFill>
                  <a:srgbClr val="FF0000"/>
                </a:solidFill>
                <a:latin typeface="Comic Sans MS" pitchFamily="66" charset="0"/>
              </a:rPr>
              <a:t>2002 – 2013: </a:t>
            </a:r>
            <a:r>
              <a:rPr lang="en-US" sz="2800" smtClean="0">
                <a:latin typeface="Comic Sans MS" pitchFamily="66" charset="0"/>
              </a:rPr>
              <a:t>posterior approach pancreatico-duodenectomies (</a:t>
            </a:r>
            <a:r>
              <a:rPr lang="en-US" sz="2800" smtClean="0">
                <a:solidFill>
                  <a:srgbClr val="FF0000"/>
                </a:solidFill>
                <a:latin typeface="Comic Sans MS" pitchFamily="66" charset="0"/>
              </a:rPr>
              <a:t>paPD group – 29 patients</a:t>
            </a:r>
            <a:r>
              <a:rPr lang="en-US" sz="2800" smtClean="0">
                <a:latin typeface="Comic Sans MS" pitchFamily="66" charset="0"/>
              </a:rPr>
              <a:t>) vs. standard pancreatico-duodenectomies (</a:t>
            </a:r>
            <a:r>
              <a:rPr lang="en-US" sz="2800" smtClean="0">
                <a:solidFill>
                  <a:srgbClr val="FF0000"/>
                </a:solidFill>
                <a:latin typeface="Comic Sans MS" pitchFamily="66" charset="0"/>
              </a:rPr>
              <a:t>sPD group – 227 patients</a:t>
            </a:r>
            <a:r>
              <a:rPr lang="en-US" sz="2800" smtClean="0">
                <a:latin typeface="Comic Sans MS" pitchFamily="66" charset="0"/>
              </a:rPr>
              <a:t>). </a:t>
            </a:r>
            <a:endParaRPr lang="en-GB" sz="2800" smtClean="0">
              <a:latin typeface="Comic Sans MS" pitchFamily="66" charset="0"/>
            </a:endParaRPr>
          </a:p>
          <a:p>
            <a:pPr algn="just" eaLnBrk="1" hangingPunct="1">
              <a:buFontTx/>
              <a:buNone/>
            </a:pPr>
            <a:endParaRPr lang="en-GB" sz="2800" smtClean="0">
              <a:latin typeface="Comic Sans MS" pitchFamily="66" charset="0"/>
            </a:endParaRPr>
          </a:p>
        </p:txBody>
      </p:sp>
      <p:sp>
        <p:nvSpPr>
          <p:cNvPr id="29701" name="Text Box 10"/>
          <p:cNvSpPr txBox="1">
            <a:spLocks noChangeArrowheads="1"/>
          </p:cNvSpPr>
          <p:nvPr/>
        </p:nvSpPr>
        <p:spPr bwMode="auto">
          <a:xfrm>
            <a:off x="4419600" y="4876800"/>
            <a:ext cx="514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SMV</a:t>
            </a:r>
            <a:endParaRPr lang="ro-RO">
              <a:solidFill>
                <a:schemeClr val="bg1"/>
              </a:solidFill>
            </a:endParaRPr>
          </a:p>
        </p:txBody>
      </p:sp>
      <p:sp>
        <p:nvSpPr>
          <p:cNvPr id="29702" name="Line 11"/>
          <p:cNvSpPr>
            <a:spLocks noChangeShapeType="1"/>
          </p:cNvSpPr>
          <p:nvPr/>
        </p:nvSpPr>
        <p:spPr bwMode="auto">
          <a:xfrm>
            <a:off x="4114800" y="5105400"/>
            <a:ext cx="45720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29703" name="Text Box 12"/>
          <p:cNvSpPr txBox="1">
            <a:spLocks noChangeArrowheads="1"/>
          </p:cNvSpPr>
          <p:nvPr/>
        </p:nvSpPr>
        <p:spPr bwMode="auto">
          <a:xfrm>
            <a:off x="4495800" y="54102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</a:t>
            </a:r>
            <a:endParaRPr lang="ro-RO">
              <a:solidFill>
                <a:schemeClr val="bg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4800600"/>
          <a:ext cx="8534400" cy="869950"/>
        </p:xfrm>
        <a:graphic>
          <a:graphicData uri="http://schemas.openxmlformats.org/drawingml/2006/table">
            <a:tbl>
              <a:tblPr/>
              <a:tblGrid>
                <a:gridCol w="3407145"/>
                <a:gridCol w="1984744"/>
                <a:gridCol w="1984744"/>
                <a:gridCol w="1157767"/>
              </a:tblGrid>
              <a:tr h="8699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Time of venous occlusion</a:t>
                      </a:r>
                      <a:r>
                        <a:rPr lang="en-US" sz="18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, min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10 (10 – 20)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20 (10 – 40)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0.004</a:t>
                      </a:r>
                      <a:r>
                        <a:rPr lang="en-US" sz="1800" b="1" i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716" name="TextBox 9"/>
          <p:cNvSpPr txBox="1">
            <a:spLocks noChangeArrowheads="1"/>
          </p:cNvSpPr>
          <p:nvPr/>
        </p:nvSpPr>
        <p:spPr bwMode="auto">
          <a:xfrm>
            <a:off x="4191000" y="43434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paPD</a:t>
            </a:r>
          </a:p>
        </p:txBody>
      </p:sp>
      <p:sp>
        <p:nvSpPr>
          <p:cNvPr id="29717" name="TextBox 10"/>
          <p:cNvSpPr txBox="1">
            <a:spLocks noChangeArrowheads="1"/>
          </p:cNvSpPr>
          <p:nvPr/>
        </p:nvSpPr>
        <p:spPr bwMode="auto">
          <a:xfrm>
            <a:off x="6324600" y="4343400"/>
            <a:ext cx="62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sPD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758950"/>
            <a:ext cx="4648200" cy="497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3473DF-2AB4-43C0-ADAA-5AC5AF292A29}" type="slidenum">
              <a:rPr lang="ro-RO" smtClean="0"/>
              <a:pPr/>
              <a:t>17</a:t>
            </a:fld>
            <a:endParaRPr lang="ro-RO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14478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CC0000"/>
                </a:solidFill>
                <a:latin typeface="Comic Sans MS" pitchFamily="66" charset="0"/>
              </a:rPr>
              <a:t>Posterior Approach PD </a:t>
            </a:r>
            <a:br>
              <a:rPr lang="en-US" sz="3200" b="1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en-US" sz="3200" b="1" smtClean="0">
                <a:solidFill>
                  <a:srgbClr val="CC0000"/>
                </a:solidFill>
                <a:latin typeface="Comic Sans MS" pitchFamily="66" charset="0"/>
              </a:rPr>
              <a:t>in PHC with PV/ SMV invasion</a:t>
            </a:r>
            <a:br>
              <a:rPr lang="en-US" sz="3200" b="1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en-US" sz="3200" b="1" smtClean="0">
                <a:solidFill>
                  <a:srgbClr val="CC0000"/>
                </a:solidFill>
                <a:latin typeface="Comic Sans MS" pitchFamily="66" charset="0"/>
              </a:rPr>
              <a:t>Fundeni Clinical Institute Experience</a:t>
            </a:r>
            <a:endParaRPr lang="ro-RO" sz="3200" b="1" smtClean="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0" y="6248400"/>
            <a:ext cx="464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Dumitrascu, David &amp; Popescu, HBP Symposium Bucharest, 2015</a:t>
            </a:r>
            <a:endParaRPr lang="ro-RO" sz="1400">
              <a:solidFill>
                <a:schemeClr val="accent2"/>
              </a:solidFill>
            </a:endParaRPr>
          </a:p>
        </p:txBody>
      </p:sp>
      <p:sp>
        <p:nvSpPr>
          <p:cNvPr id="3072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45720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 eaLnBrk="1" hangingPunct="1"/>
            <a:r>
              <a:rPr lang="en-US" sz="2400" smtClean="0">
                <a:latin typeface="Comic Sans MS" pitchFamily="66" charset="0"/>
              </a:rPr>
              <a:t>In the group of patients with a </a:t>
            </a:r>
            <a:r>
              <a:rPr lang="en-US" sz="2400" smtClean="0">
                <a:solidFill>
                  <a:srgbClr val="FF0000"/>
                </a:solidFill>
                <a:latin typeface="Comic Sans MS" pitchFamily="66" charset="0"/>
              </a:rPr>
              <a:t>venous resection </a:t>
            </a:r>
            <a:r>
              <a:rPr lang="en-US" sz="2400" smtClean="0">
                <a:latin typeface="Comic Sans MS" pitchFamily="66" charset="0"/>
              </a:rPr>
              <a:t>it was observed a trend toward better survivals in the </a:t>
            </a:r>
            <a:r>
              <a:rPr lang="en-US" sz="2400" smtClean="0">
                <a:solidFill>
                  <a:srgbClr val="FF0000"/>
                </a:solidFill>
                <a:latin typeface="Comic Sans MS" pitchFamily="66" charset="0"/>
              </a:rPr>
              <a:t>paPD group</a:t>
            </a:r>
            <a:r>
              <a:rPr lang="en-US" sz="2400" smtClean="0">
                <a:latin typeface="Comic Sans MS" pitchFamily="66" charset="0"/>
              </a:rPr>
              <a:t> (</a:t>
            </a:r>
            <a:r>
              <a:rPr lang="en-US" sz="2400" i="1" smtClean="0">
                <a:solidFill>
                  <a:srgbClr val="FF0000"/>
                </a:solidFill>
                <a:latin typeface="Comic Sans MS" pitchFamily="66" charset="0"/>
              </a:rPr>
              <a:t>20 months</a:t>
            </a:r>
            <a:r>
              <a:rPr lang="en-US" sz="2400" smtClean="0">
                <a:latin typeface="Comic Sans MS" pitchFamily="66" charset="0"/>
              </a:rPr>
              <a:t>; 7 – 80 months), compared with the </a:t>
            </a:r>
            <a:r>
              <a:rPr lang="en-US" sz="2400" smtClean="0">
                <a:solidFill>
                  <a:srgbClr val="FF0000"/>
                </a:solidFill>
                <a:latin typeface="Comic Sans MS" pitchFamily="66" charset="0"/>
              </a:rPr>
              <a:t>sPD group </a:t>
            </a:r>
            <a:r>
              <a:rPr lang="en-US" sz="2400" smtClean="0">
                <a:latin typeface="Comic Sans MS" pitchFamily="66" charset="0"/>
              </a:rPr>
              <a:t>(</a:t>
            </a:r>
            <a:r>
              <a:rPr lang="en-US" sz="2400" i="1" smtClean="0">
                <a:solidFill>
                  <a:srgbClr val="FF0000"/>
                </a:solidFill>
                <a:latin typeface="Comic Sans MS" pitchFamily="66" charset="0"/>
              </a:rPr>
              <a:t>13 months</a:t>
            </a:r>
            <a:r>
              <a:rPr lang="en-US" sz="2400" smtClean="0">
                <a:latin typeface="Comic Sans MS" pitchFamily="66" charset="0"/>
              </a:rPr>
              <a:t>; 4 – 141 months), but the statistical significance was not reached (p = 0.307).</a:t>
            </a:r>
          </a:p>
          <a:p>
            <a:pPr algn="just" eaLnBrk="1" hangingPunct="1"/>
            <a:endParaRPr lang="en-GB" sz="2800" smtClean="0">
              <a:latin typeface="Comic Sans MS" pitchFamily="66" charset="0"/>
            </a:endParaRPr>
          </a:p>
        </p:txBody>
      </p:sp>
      <p:sp>
        <p:nvSpPr>
          <p:cNvPr id="30726" name="Text Box 10"/>
          <p:cNvSpPr txBox="1">
            <a:spLocks noChangeArrowheads="1"/>
          </p:cNvSpPr>
          <p:nvPr/>
        </p:nvSpPr>
        <p:spPr bwMode="auto">
          <a:xfrm>
            <a:off x="4419600" y="4876800"/>
            <a:ext cx="514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SMV</a:t>
            </a:r>
            <a:endParaRPr lang="ro-RO">
              <a:solidFill>
                <a:schemeClr val="bg1"/>
              </a:solidFill>
            </a:endParaRPr>
          </a:p>
        </p:txBody>
      </p:sp>
      <p:sp>
        <p:nvSpPr>
          <p:cNvPr id="30727" name="Line 11"/>
          <p:cNvSpPr>
            <a:spLocks noChangeShapeType="1"/>
          </p:cNvSpPr>
          <p:nvPr/>
        </p:nvSpPr>
        <p:spPr bwMode="auto">
          <a:xfrm>
            <a:off x="4114800" y="5105400"/>
            <a:ext cx="45720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30728" name="Text Box 12"/>
          <p:cNvSpPr txBox="1">
            <a:spLocks noChangeArrowheads="1"/>
          </p:cNvSpPr>
          <p:nvPr/>
        </p:nvSpPr>
        <p:spPr bwMode="auto">
          <a:xfrm>
            <a:off x="4495800" y="54102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</a:t>
            </a:r>
            <a:endParaRPr lang="ro-RO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FB734B-EE2A-4858-966C-A3EBCAE08519}" type="slidenum">
              <a:rPr lang="ro-RO" smtClean="0"/>
              <a:pPr/>
              <a:t>18</a:t>
            </a:fld>
            <a:endParaRPr lang="ro-RO" smtClean="0"/>
          </a:p>
        </p:txBody>
      </p:sp>
      <p:sp>
        <p:nvSpPr>
          <p:cNvPr id="31746" name="Line 8"/>
          <p:cNvSpPr>
            <a:spLocks noChangeShapeType="1"/>
          </p:cNvSpPr>
          <p:nvPr/>
        </p:nvSpPr>
        <p:spPr bwMode="auto">
          <a:xfrm flipH="1">
            <a:off x="1828800" y="4191000"/>
            <a:ext cx="304800" cy="76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31747" name="Text Box 9"/>
          <p:cNvSpPr txBox="1">
            <a:spLocks noChangeArrowheads="1"/>
          </p:cNvSpPr>
          <p:nvPr/>
        </p:nvSpPr>
        <p:spPr bwMode="auto">
          <a:xfrm>
            <a:off x="1431925" y="4148138"/>
            <a:ext cx="2778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</a:t>
            </a:r>
            <a:endParaRPr lang="ro-RO">
              <a:solidFill>
                <a:schemeClr val="bg1"/>
              </a:solidFill>
            </a:endParaRPr>
          </a:p>
        </p:txBody>
      </p:sp>
      <p:sp>
        <p:nvSpPr>
          <p:cNvPr id="31748" name="Text Box 10"/>
          <p:cNvSpPr txBox="1">
            <a:spLocks noChangeArrowheads="1"/>
          </p:cNvSpPr>
          <p:nvPr/>
        </p:nvSpPr>
        <p:spPr bwMode="auto">
          <a:xfrm>
            <a:off x="4419600" y="4876800"/>
            <a:ext cx="514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SMV</a:t>
            </a:r>
            <a:endParaRPr lang="ro-RO">
              <a:solidFill>
                <a:schemeClr val="bg1"/>
              </a:solidFill>
            </a:endParaRPr>
          </a:p>
        </p:txBody>
      </p:sp>
      <p:sp>
        <p:nvSpPr>
          <p:cNvPr id="31749" name="Line 11"/>
          <p:cNvSpPr>
            <a:spLocks noChangeShapeType="1"/>
          </p:cNvSpPr>
          <p:nvPr/>
        </p:nvSpPr>
        <p:spPr bwMode="auto">
          <a:xfrm>
            <a:off x="4114800" y="5105400"/>
            <a:ext cx="45720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31750" name="Text Box 12"/>
          <p:cNvSpPr txBox="1">
            <a:spLocks noChangeArrowheads="1"/>
          </p:cNvSpPr>
          <p:nvPr/>
        </p:nvSpPr>
        <p:spPr bwMode="auto">
          <a:xfrm>
            <a:off x="4495800" y="54102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</a:t>
            </a:r>
            <a:endParaRPr lang="ro-RO">
              <a:solidFill>
                <a:schemeClr val="bg1"/>
              </a:solidFill>
            </a:endParaRPr>
          </a:p>
        </p:txBody>
      </p:sp>
      <p:pic>
        <p:nvPicPr>
          <p:cNvPr id="3175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971800"/>
            <a:ext cx="3633788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09800"/>
            <a:ext cx="531653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5" descr="DPC ab POST FINAL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124200"/>
            <a:ext cx="4419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C014A3-548B-433B-B4CC-90EAF2DAC87C}" type="slidenum">
              <a:rPr lang="ro-RO" smtClean="0"/>
              <a:pPr/>
              <a:t>19</a:t>
            </a:fld>
            <a:endParaRPr lang="ro-RO" smtClean="0"/>
          </a:p>
        </p:txBody>
      </p:sp>
      <p:sp>
        <p:nvSpPr>
          <p:cNvPr id="32770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154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CC0000"/>
                </a:solidFill>
                <a:latin typeface="Comic Sans MS" pitchFamily="66" charset="0"/>
              </a:rPr>
              <a:t>Posterior Approach PD - Technique</a:t>
            </a:r>
            <a:endParaRPr lang="ro-RO" sz="4000" b="1" smtClean="0">
              <a:solidFill>
                <a:srgbClr val="CC0000"/>
              </a:solidFill>
              <a:latin typeface="Comic Sans MS" pitchFamily="66" charset="0"/>
            </a:endParaRPr>
          </a:p>
        </p:txBody>
      </p:sp>
      <p:pic>
        <p:nvPicPr>
          <p:cNvPr id="32771" name="Picture 10" descr="DPC ab POST FINAL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0015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11" descr="DPC ab POST FINAL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48615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962346-0849-4537-9834-A12752968B6B}" type="slidenum">
              <a:rPr lang="ro-RO" smtClean="0"/>
              <a:pPr/>
              <a:t>2</a:t>
            </a:fld>
            <a:endParaRPr lang="ro-RO" smtClean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CC0000"/>
                </a:solidFill>
                <a:latin typeface="Comic Sans MS" pitchFamily="66" charset="0"/>
              </a:rPr>
              <a:t>Pancreatic Head Cancer (PHC)</a:t>
            </a:r>
            <a:endParaRPr lang="ro-RO" sz="4000" b="1" smtClean="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534400" cy="5181600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endParaRPr lang="en-GB" sz="2800" smtClean="0">
              <a:latin typeface="Comic Sans MS" pitchFamily="66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GB" sz="2800" smtClean="0">
                <a:latin typeface="Comic Sans MS" pitchFamily="66" charset="0"/>
              </a:rPr>
              <a:t>The main goal of resection in PHC surgery – R0 </a:t>
            </a:r>
          </a:p>
          <a:p>
            <a:pPr algn="just" eaLnBrk="1" hangingPunct="1">
              <a:lnSpc>
                <a:spcPct val="80000"/>
              </a:lnSpc>
            </a:pPr>
            <a:endParaRPr lang="en-GB" sz="2800" smtClean="0">
              <a:latin typeface="Comic Sans MS" pitchFamily="66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GB" sz="2800" smtClean="0">
                <a:latin typeface="Comic Sans MS" pitchFamily="66" charset="0"/>
              </a:rPr>
              <a:t>PHC frequently extends directly into the retroperitoneal spaces (PV/ SMV/ SMA)</a:t>
            </a:r>
          </a:p>
          <a:p>
            <a:pPr algn="just" eaLnBrk="1" hangingPunct="1">
              <a:lnSpc>
                <a:spcPct val="80000"/>
              </a:lnSpc>
            </a:pPr>
            <a:endParaRPr lang="en-GB" sz="2800" smtClean="0">
              <a:latin typeface="Comic Sans MS" pitchFamily="66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GB" sz="2800" smtClean="0">
                <a:latin typeface="Comic Sans MS" pitchFamily="66" charset="0"/>
              </a:rPr>
              <a:t>A venous invasion is due to tumour location rather than an indicator for an aggressive tumour biology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GB" sz="2400" smtClean="0">
                <a:latin typeface="Comic Sans MS" pitchFamily="66" charset="0"/>
              </a:rPr>
              <a:t>Rationale for PV/ SMV resection</a:t>
            </a:r>
          </a:p>
          <a:p>
            <a:pPr lvl="1" algn="just" eaLnBrk="1" hangingPunct="1">
              <a:lnSpc>
                <a:spcPct val="80000"/>
              </a:lnSpc>
              <a:buFontTx/>
              <a:buNone/>
            </a:pPr>
            <a:endParaRPr lang="en-GB" sz="2400" smtClean="0">
              <a:latin typeface="Comic Sans MS" pitchFamily="66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GB" sz="2800" smtClean="0">
                <a:latin typeface="Comic Sans MS" pitchFamily="66" charset="0"/>
              </a:rPr>
              <a:t>Arterial invasion – a sign of tumour aggressive biology ?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n-GB" sz="2400" smtClean="0">
              <a:latin typeface="Comic Sans MS" pitchFamily="66" charset="0"/>
            </a:endParaRPr>
          </a:p>
        </p:txBody>
      </p:sp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152400" y="6248400"/>
            <a:ext cx="845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Witkowski, J Surg Oncol, 2013; Zhou, World J Surg, 2012; Rehders, Surgery, 2012; Mollberg, Ann Surg, 2011; Buchler, Ann Surg, 2010; Siriwerdana, Br J Surg, 2006; Fuhrman, Ann Surg, 1996</a:t>
            </a:r>
            <a:endParaRPr lang="ro-RO"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60A237-06B3-4E73-AC96-10BD88801248}" type="slidenum">
              <a:rPr lang="ro-RO" smtClean="0"/>
              <a:pPr/>
              <a:t>20</a:t>
            </a:fld>
            <a:endParaRPr lang="ro-RO" smtClean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CC0000"/>
                </a:solidFill>
                <a:latin typeface="Comic Sans MS" pitchFamily="66" charset="0"/>
              </a:rPr>
              <a:t>Posterior Approach PD </a:t>
            </a:r>
            <a:br>
              <a:rPr lang="en-US" sz="3200" b="1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en-US" sz="3200" b="1" smtClean="0">
                <a:solidFill>
                  <a:srgbClr val="CC0000"/>
                </a:solidFill>
                <a:latin typeface="Comic Sans MS" pitchFamily="66" charset="0"/>
              </a:rPr>
              <a:t>in PHC with SMV invasion</a:t>
            </a:r>
            <a:endParaRPr lang="ro-RO" sz="3200" b="1" smtClean="0">
              <a:solidFill>
                <a:srgbClr val="CC0000"/>
              </a:solidFill>
              <a:latin typeface="Comic Sans MS" pitchFamily="66" charset="0"/>
            </a:endParaRPr>
          </a:p>
        </p:txBody>
      </p:sp>
      <p:pic>
        <p:nvPicPr>
          <p:cNvPr id="33795" name="Picture 7" descr="iop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60775"/>
            <a:ext cx="4191000" cy="31972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690938"/>
            <a:ext cx="4267200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1143000"/>
            <a:ext cx="4673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Box 15"/>
          <p:cNvSpPr txBox="1">
            <a:spLocks noChangeArrowheads="1"/>
          </p:cNvSpPr>
          <p:nvPr/>
        </p:nvSpPr>
        <p:spPr bwMode="auto">
          <a:xfrm>
            <a:off x="3733800" y="3733800"/>
            <a:ext cx="457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PV</a:t>
            </a:r>
          </a:p>
        </p:txBody>
      </p:sp>
      <p:sp>
        <p:nvSpPr>
          <p:cNvPr id="33799" name="TextBox 16"/>
          <p:cNvSpPr txBox="1">
            <a:spLocks noChangeArrowheads="1"/>
          </p:cNvSpPr>
          <p:nvPr/>
        </p:nvSpPr>
        <p:spPr bwMode="auto">
          <a:xfrm>
            <a:off x="5257800" y="3581400"/>
            <a:ext cx="628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SMV</a:t>
            </a:r>
          </a:p>
        </p:txBody>
      </p:sp>
      <p:sp>
        <p:nvSpPr>
          <p:cNvPr id="33800" name="TextBox 17"/>
          <p:cNvSpPr txBox="1">
            <a:spLocks noChangeArrowheads="1"/>
          </p:cNvSpPr>
          <p:nvPr/>
        </p:nvSpPr>
        <p:spPr bwMode="auto">
          <a:xfrm>
            <a:off x="4343400" y="2438400"/>
            <a:ext cx="769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Tumor</a:t>
            </a:r>
          </a:p>
        </p:txBody>
      </p:sp>
      <p:sp>
        <p:nvSpPr>
          <p:cNvPr id="19" name="Up Arrow 18"/>
          <p:cNvSpPr/>
          <p:nvPr/>
        </p:nvSpPr>
        <p:spPr>
          <a:xfrm>
            <a:off x="4724400" y="3276600"/>
            <a:ext cx="228600" cy="457200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Up Arrow 20"/>
          <p:cNvSpPr/>
          <p:nvPr/>
        </p:nvSpPr>
        <p:spPr>
          <a:xfrm>
            <a:off x="7239000" y="5791200"/>
            <a:ext cx="152400" cy="457200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Left Arrow 21"/>
          <p:cNvSpPr/>
          <p:nvPr/>
        </p:nvSpPr>
        <p:spPr>
          <a:xfrm>
            <a:off x="2286000" y="5562600"/>
            <a:ext cx="533400" cy="15240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804" name="TextBox 12"/>
          <p:cNvSpPr txBox="1">
            <a:spLocks noChangeArrowheads="1"/>
          </p:cNvSpPr>
          <p:nvPr/>
        </p:nvSpPr>
        <p:spPr bwMode="auto">
          <a:xfrm>
            <a:off x="4419600" y="3962400"/>
            <a:ext cx="628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SMA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A4CF45-09C7-4044-978D-5671A9D4BC84}" type="slidenum">
              <a:rPr lang="ro-RO" smtClean="0"/>
              <a:pPr/>
              <a:t>21</a:t>
            </a:fld>
            <a:endParaRPr lang="ro-RO" smtClean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  <a:latin typeface="Comic Sans MS" pitchFamily="66" charset="0"/>
              </a:rPr>
              <a:t>Technical details</a:t>
            </a:r>
            <a:endParaRPr lang="ro-RO" b="1" smtClean="0">
              <a:solidFill>
                <a:srgbClr val="CC0000"/>
              </a:solidFill>
              <a:latin typeface="Comic Sans MS" pitchFamily="66" charset="0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00"/>
            <a:ext cx="4130675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33400" y="5715000"/>
            <a:ext cx="3352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Lygidakis, Atlas of Advanced Operative Surgery, Editor: VJ Khatri, 2012</a:t>
            </a:r>
            <a:endParaRPr lang="ro-RO" sz="1400">
              <a:solidFill>
                <a:schemeClr val="accent2"/>
              </a:solidFill>
            </a:endParaRPr>
          </a:p>
        </p:txBody>
      </p:sp>
      <p:sp>
        <p:nvSpPr>
          <p:cNvPr id="34821" name="Picture 5"/>
          <p:cNvSpPr>
            <a:spLocks noChangeAspect="1" noChangeArrowheads="1"/>
          </p:cNvSpPr>
          <p:nvPr/>
        </p:nvSpPr>
        <p:spPr bwMode="auto">
          <a:xfrm>
            <a:off x="4267200" y="1295400"/>
            <a:ext cx="45720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105400" y="5638800"/>
            <a:ext cx="3352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Moldovan, Dumitrascu &amp; Popescu, Chirurgia, 2012</a:t>
            </a:r>
            <a:endParaRPr lang="ro-RO" sz="1400">
              <a:solidFill>
                <a:schemeClr val="accent2"/>
              </a:solidFill>
            </a:endParaRPr>
          </a:p>
        </p:txBody>
      </p:sp>
      <p:pic>
        <p:nvPicPr>
          <p:cNvPr id="3482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371600"/>
            <a:ext cx="43529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E025F8-5B8C-48A0-ADED-D9EABA8A9E4F}" type="slidenum">
              <a:rPr lang="ro-RO" smtClean="0"/>
              <a:pPr/>
              <a:t>22</a:t>
            </a:fld>
            <a:endParaRPr lang="ro-RO" smtClean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  <a:latin typeface="Comic Sans MS" pitchFamily="66" charset="0"/>
              </a:rPr>
              <a:t>Technical details</a:t>
            </a:r>
            <a:endParaRPr lang="ro-RO" b="1" smtClean="0">
              <a:solidFill>
                <a:srgbClr val="CC0000"/>
              </a:solidFill>
              <a:latin typeface="Comic Sans MS" pitchFamily="66" charset="0"/>
            </a:endParaRPr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47800"/>
            <a:ext cx="2657475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4343400" y="5943600"/>
            <a:ext cx="3352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Moldovan, Dumitrascu &amp; Popescu, Chirurgia, 2012</a:t>
            </a:r>
            <a:endParaRPr lang="ro-RO" sz="1400">
              <a:solidFill>
                <a:schemeClr val="accent2"/>
              </a:solidFill>
            </a:endParaRPr>
          </a:p>
        </p:txBody>
      </p:sp>
      <p:sp>
        <p:nvSpPr>
          <p:cNvPr id="35845" name="Text Box 8"/>
          <p:cNvSpPr txBox="1">
            <a:spLocks noChangeArrowheads="1"/>
          </p:cNvSpPr>
          <p:nvPr/>
        </p:nvSpPr>
        <p:spPr bwMode="auto">
          <a:xfrm>
            <a:off x="228600" y="4648200"/>
            <a:ext cx="3352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Lygidakis, Atlas of Advanced Operative Surgery, Editor: VJ Khatri, 2012</a:t>
            </a:r>
            <a:endParaRPr lang="ro-RO" sz="1400">
              <a:solidFill>
                <a:schemeClr val="accent2"/>
              </a:solidFill>
            </a:endParaRPr>
          </a:p>
        </p:txBody>
      </p:sp>
      <p:sp>
        <p:nvSpPr>
          <p:cNvPr id="35846" name="Picture 9"/>
          <p:cNvSpPr>
            <a:spLocks noChangeAspect="1" noChangeArrowheads="1"/>
          </p:cNvSpPr>
          <p:nvPr/>
        </p:nvSpPr>
        <p:spPr bwMode="auto">
          <a:xfrm>
            <a:off x="2819400" y="1143000"/>
            <a:ext cx="4059238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7" name="Picture 10"/>
          <p:cNvSpPr>
            <a:spLocks noChangeAspect="1" noChangeArrowheads="1"/>
          </p:cNvSpPr>
          <p:nvPr/>
        </p:nvSpPr>
        <p:spPr bwMode="auto">
          <a:xfrm>
            <a:off x="5641975" y="2514600"/>
            <a:ext cx="3502025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584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295400"/>
            <a:ext cx="3808413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295400"/>
            <a:ext cx="65532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6C65C83-EA31-4413-A07C-929629AB7D37}" type="slidenum">
              <a:rPr lang="ro-RO" sz="1400"/>
              <a:pPr algn="r"/>
              <a:t>23</a:t>
            </a:fld>
            <a:endParaRPr lang="ro-RO" sz="140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  <a:latin typeface="Comic Sans MS" pitchFamily="66" charset="0"/>
              </a:rPr>
              <a:t>Technical details</a:t>
            </a:r>
            <a:endParaRPr lang="ro-RO" b="1" smtClean="0">
              <a:solidFill>
                <a:srgbClr val="CC0000"/>
              </a:solidFill>
              <a:latin typeface="Comic Sans MS" pitchFamily="66" charset="0"/>
            </a:endParaRPr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23288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0" y="5105400"/>
            <a:ext cx="5105400" cy="1552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Reconstruction with interposition of venous graft:</a:t>
            </a:r>
          </a:p>
          <a:p>
            <a:pPr>
              <a:buFontTx/>
              <a:buChar char="•"/>
            </a:pPr>
            <a:r>
              <a:rPr lang="en-US" sz="2400"/>
              <a:t>Homologous (i.e., splenic vein)</a:t>
            </a:r>
          </a:p>
          <a:p>
            <a:pPr>
              <a:buFontTx/>
              <a:buChar char="•"/>
            </a:pPr>
            <a:r>
              <a:rPr lang="en-US" sz="2400"/>
              <a:t>Heterologous</a:t>
            </a:r>
            <a:endParaRPr lang="ro-RO" sz="2400"/>
          </a:p>
        </p:txBody>
      </p:sp>
      <p:sp>
        <p:nvSpPr>
          <p:cNvPr id="36870" name="Text Box 8"/>
          <p:cNvSpPr txBox="1">
            <a:spLocks noChangeArrowheads="1"/>
          </p:cNvSpPr>
          <p:nvPr/>
        </p:nvSpPr>
        <p:spPr bwMode="auto">
          <a:xfrm>
            <a:off x="0" y="4114800"/>
            <a:ext cx="2743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Lygidakis, Atlas of Advanced Operative Surgery, Editor: VJ Khatri, 2012</a:t>
            </a:r>
            <a:endParaRPr lang="ro-RO" sz="1400">
              <a:solidFill>
                <a:schemeClr val="accent2"/>
              </a:solidFill>
            </a:endParaRPr>
          </a:p>
        </p:txBody>
      </p:sp>
      <p:sp>
        <p:nvSpPr>
          <p:cNvPr id="36871" name="Picture 9"/>
          <p:cNvSpPr>
            <a:spLocks noChangeAspect="1" noChangeArrowheads="1"/>
          </p:cNvSpPr>
          <p:nvPr/>
        </p:nvSpPr>
        <p:spPr bwMode="auto">
          <a:xfrm>
            <a:off x="2819400" y="1143000"/>
            <a:ext cx="4059238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2" name="Picture 10"/>
          <p:cNvSpPr>
            <a:spLocks noChangeAspect="1" noChangeArrowheads="1"/>
          </p:cNvSpPr>
          <p:nvPr/>
        </p:nvSpPr>
        <p:spPr bwMode="auto">
          <a:xfrm>
            <a:off x="5641975" y="2514600"/>
            <a:ext cx="3502025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3" name="Line 11"/>
          <p:cNvSpPr>
            <a:spLocks noChangeShapeType="1"/>
          </p:cNvSpPr>
          <p:nvPr/>
        </p:nvSpPr>
        <p:spPr bwMode="auto">
          <a:xfrm>
            <a:off x="6705600" y="4495800"/>
            <a:ext cx="0" cy="457200"/>
          </a:xfrm>
          <a:prstGeom prst="line">
            <a:avLst/>
          </a:prstGeom>
          <a:noFill/>
          <a:ln w="47625">
            <a:solidFill>
              <a:schemeClr val="bg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D15B41-AE3E-4D0C-9CB1-AB17A3FA7D77}" type="slidenum">
              <a:rPr lang="ro-RO" smtClean="0"/>
              <a:pPr/>
              <a:t>24</a:t>
            </a:fld>
            <a:endParaRPr lang="ro-RO" smtClean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  <a:latin typeface="Comic Sans MS" pitchFamily="66" charset="0"/>
              </a:rPr>
              <a:t>Technical details</a:t>
            </a:r>
            <a:endParaRPr lang="ro-RO" b="1" smtClean="0">
              <a:solidFill>
                <a:srgbClr val="CC0000"/>
              </a:solidFill>
              <a:latin typeface="Comic Sans MS" pitchFamily="66" charset="0"/>
            </a:endParaRPr>
          </a:p>
        </p:txBody>
      </p:sp>
      <p:pic>
        <p:nvPicPr>
          <p:cNvPr id="3789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590800"/>
            <a:ext cx="29495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7"/>
          <p:cNvSpPr txBox="1">
            <a:spLocks noChangeArrowheads="1"/>
          </p:cNvSpPr>
          <p:nvPr/>
        </p:nvSpPr>
        <p:spPr bwMode="auto">
          <a:xfrm>
            <a:off x="0" y="6127750"/>
            <a:ext cx="3124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Lygidakis, Atlas of Advanced Operative Surgery, Editor: VJ Khatri, 2012</a:t>
            </a:r>
            <a:endParaRPr lang="ro-RO" sz="1400">
              <a:solidFill>
                <a:schemeClr val="accent2"/>
              </a:solidFill>
            </a:endParaRPr>
          </a:p>
        </p:txBody>
      </p:sp>
      <p:pic>
        <p:nvPicPr>
          <p:cNvPr id="37893" name="Picture 9" descr="In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143000"/>
            <a:ext cx="3352800" cy="2827338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37894" name="Picture 10" descr="Vrezeca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5175" y="1143000"/>
            <a:ext cx="3298825" cy="3398838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37895" name="Picture 11" descr="Protez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3733800"/>
            <a:ext cx="3276600" cy="2997200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CB1F48-4874-4D74-A9FE-32573A8C84CC}" type="slidenum">
              <a:rPr lang="ro-RO" smtClean="0"/>
              <a:pPr/>
              <a:t>25</a:t>
            </a:fld>
            <a:endParaRPr lang="ro-RO" smtClean="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CC0000"/>
                </a:solidFill>
                <a:latin typeface="Comic Sans MS" pitchFamily="66" charset="0"/>
              </a:rPr>
              <a:t>Technical details</a:t>
            </a:r>
            <a:endParaRPr lang="ro-RO" smtClean="0">
              <a:solidFill>
                <a:srgbClr val="CC0000"/>
              </a:solidFill>
              <a:latin typeface="Comic Sans MS" pitchFamily="66" charset="0"/>
            </a:endParaRPr>
          </a:p>
        </p:txBody>
      </p:sp>
      <p:pic>
        <p:nvPicPr>
          <p:cNvPr id="3891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06488"/>
            <a:ext cx="6507163" cy="575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6781800" y="6553200"/>
            <a:ext cx="220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Yekebas, Ann Surg, 2008</a:t>
            </a:r>
            <a:endParaRPr lang="ro-RO"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4F08DE-66CD-4AC6-AC6D-6EF7A6C4EF9F}" type="slidenum">
              <a:rPr lang="ro-RO" smtClean="0"/>
              <a:pPr/>
              <a:t>26</a:t>
            </a:fld>
            <a:endParaRPr lang="ro-RO" smtClean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CC0000"/>
                </a:solidFill>
                <a:latin typeface="Comic Sans MS" pitchFamily="66" charset="0"/>
              </a:rPr>
              <a:t>Outcomes in PD with PV/ SMV Resection for PHC</a:t>
            </a:r>
            <a:endParaRPr lang="ro-RO" sz="3600" smtClean="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10600" cy="4525963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smtClean="0">
                <a:latin typeface="Comic Sans MS" pitchFamily="66" charset="0"/>
              </a:rPr>
              <a:t>Morbidity: 42% (6 – 67%) vs. 44%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smtClean="0">
                <a:latin typeface="Comic Sans MS" pitchFamily="66" charset="0"/>
              </a:rPr>
              <a:t>Thromboses rate – 17%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2000" smtClean="0">
                <a:latin typeface="Comic Sans MS" pitchFamily="66" charset="0"/>
              </a:rPr>
              <a:t>No differences according to anticoagulation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2000" smtClean="0">
                <a:latin typeface="Comic Sans MS" pitchFamily="66" charset="0"/>
              </a:rPr>
              <a:t>Higher when synthetic grafts were used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2000" smtClean="0">
                <a:latin typeface="Comic Sans MS" pitchFamily="66" charset="0"/>
              </a:rPr>
              <a:t>On late onset – recurrence </a:t>
            </a:r>
          </a:p>
          <a:p>
            <a:pPr eaLnBrk="1" hangingPunct="1">
              <a:lnSpc>
                <a:spcPct val="80000"/>
              </a:lnSpc>
            </a:pPr>
            <a:endParaRPr lang="en-GB" sz="28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latin typeface="Comic Sans MS" pitchFamily="66" charset="0"/>
              </a:rPr>
              <a:t>30 day mortality: 3.3% vs. 3.7% (0 – 14.3%) </a:t>
            </a:r>
          </a:p>
          <a:p>
            <a:pPr eaLnBrk="1" hangingPunct="1">
              <a:lnSpc>
                <a:spcPct val="80000"/>
              </a:lnSpc>
            </a:pPr>
            <a:endParaRPr lang="en-GB" sz="28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latin typeface="Comic Sans MS" pitchFamily="66" charset="0"/>
              </a:rPr>
              <a:t>5-year survival: 12.3% (0 – 24%) vs. 17%</a:t>
            </a:r>
          </a:p>
          <a:p>
            <a:pPr eaLnBrk="1" hangingPunct="1">
              <a:lnSpc>
                <a:spcPct val="80000"/>
              </a:lnSpc>
            </a:pPr>
            <a:endParaRPr lang="en-GB" sz="2800" smtClean="0">
              <a:latin typeface="Comic Sans MS" pitchFamily="66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GB" sz="2000" smtClean="0">
                <a:latin typeface="Comic Sans MS" pitchFamily="66" charset="0"/>
              </a:rPr>
              <a:t>No differences vs. PD without PV/ SMV resection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52400" y="6172200"/>
            <a:ext cx="845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Zhou, World J Surg, 2012; Tang D, Hepatogastroenterology, 2011; Smoot, J Gastrointest Surg, 2006</a:t>
            </a:r>
            <a:endParaRPr lang="ro-RO"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ABB659-0A5C-4068-BD35-3EAD93DCEA25}" type="slidenum">
              <a:rPr lang="ro-RO" smtClean="0"/>
              <a:pPr/>
              <a:t>27</a:t>
            </a:fld>
            <a:endParaRPr lang="ro-RO" smtClean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CC0000"/>
                </a:solidFill>
                <a:latin typeface="Comic Sans MS" pitchFamily="66" charset="0"/>
              </a:rPr>
              <a:t>Outcomes in PD with PV/ SMV Resection for PHC</a:t>
            </a:r>
            <a:endParaRPr lang="ro-RO" sz="3600" smtClean="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10600" cy="43434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>
                <a:latin typeface="Comic Sans MS" pitchFamily="66" charset="0"/>
              </a:rPr>
              <a:t>Median length of resected vein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>
                <a:latin typeface="Comic Sans MS" pitchFamily="66" charset="0"/>
              </a:rPr>
              <a:t>3.9 cm (range, 0 – 10 cm)</a:t>
            </a:r>
          </a:p>
          <a:p>
            <a:pPr eaLnBrk="1" hangingPunct="1">
              <a:lnSpc>
                <a:spcPct val="90000"/>
              </a:lnSpc>
            </a:pPr>
            <a:endParaRPr lang="en-GB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mtClean="0">
                <a:latin typeface="Comic Sans MS" pitchFamily="66" charset="0"/>
              </a:rPr>
              <a:t>Negative resection margins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>
                <a:latin typeface="Comic Sans MS" pitchFamily="66" charset="0"/>
              </a:rPr>
              <a:t>16.6% - 100%</a:t>
            </a:r>
          </a:p>
          <a:p>
            <a:pPr lvl="1" eaLnBrk="1" hangingPunct="1">
              <a:lnSpc>
                <a:spcPct val="90000"/>
              </a:lnSpc>
            </a:pPr>
            <a:endParaRPr lang="en-GB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mtClean="0">
                <a:latin typeface="Comic Sans MS" pitchFamily="66" charset="0"/>
              </a:rPr>
              <a:t>Histological proof of venous invasion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>
                <a:latin typeface="Comic Sans MS" pitchFamily="66" charset="0"/>
              </a:rPr>
              <a:t>21 – 100%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52400" y="6172200"/>
            <a:ext cx="845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Zhou, World J Surg, 2012; Tang D, Hepatogastroenterology, 2011; Siriwerdana, Br J Surg, 2006</a:t>
            </a:r>
            <a:endParaRPr lang="ro-RO"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168C98-2627-484C-A234-3C5C0443EE6E}" type="slidenum">
              <a:rPr lang="ro-RO" smtClean="0"/>
              <a:pPr/>
              <a:t>28</a:t>
            </a:fld>
            <a:endParaRPr lang="ro-RO" smtClean="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CC0000"/>
                </a:solidFill>
                <a:latin typeface="Comic Sans MS" pitchFamily="66" charset="0"/>
              </a:rPr>
              <a:t>Outcomes in PD with PV/ SMV Resection for PHC</a:t>
            </a:r>
            <a:endParaRPr lang="ro-RO" sz="3600" smtClean="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52400" y="6172200"/>
            <a:ext cx="845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Wang, Cancer, 2012; </a:t>
            </a:r>
            <a:endParaRPr lang="ro-RO" sz="1400">
              <a:solidFill>
                <a:schemeClr val="accent2"/>
              </a:solidFill>
            </a:endParaRP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8180388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3D1193-8C6D-465D-9762-325E9B74F1F5}" type="slidenum">
              <a:rPr lang="ro-RO" smtClean="0"/>
              <a:pPr/>
              <a:t>29</a:t>
            </a:fld>
            <a:endParaRPr lang="ro-RO" smtClean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81000" y="0"/>
            <a:ext cx="8229600" cy="1676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kern="0" dirty="0" err="1">
                <a:solidFill>
                  <a:srgbClr val="CC0000"/>
                </a:solidFill>
                <a:latin typeface="Comic Sans MS" pitchFamily="66" charset="0"/>
                <a:ea typeface="+mj-ea"/>
                <a:cs typeface="+mj-cs"/>
              </a:rPr>
              <a:t>Fundeni</a:t>
            </a:r>
            <a:r>
              <a:rPr lang="en-US" sz="3600" b="1" kern="0" dirty="0">
                <a:solidFill>
                  <a:srgbClr val="CC0000"/>
                </a:solidFill>
                <a:latin typeface="Comic Sans MS" pitchFamily="66" charset="0"/>
                <a:ea typeface="+mj-ea"/>
                <a:cs typeface="+mj-cs"/>
              </a:rPr>
              <a:t> Clinical Institute Experience</a:t>
            </a:r>
          </a:p>
          <a:p>
            <a:pPr algn="ctr">
              <a:defRPr/>
            </a:pPr>
            <a:r>
              <a:rPr lang="en-US" sz="3200" b="1" kern="0" dirty="0">
                <a:solidFill>
                  <a:srgbClr val="CC0000"/>
                </a:solidFill>
                <a:latin typeface="Comic Sans MS" pitchFamily="66" charset="0"/>
                <a:ea typeface="+mj-ea"/>
                <a:cs typeface="+mj-cs"/>
              </a:rPr>
              <a:t>(PD w</a:t>
            </a:r>
            <a:r>
              <a:rPr lang="en-US" sz="3200" b="1" kern="0" dirty="0" err="1">
                <a:solidFill>
                  <a:srgbClr val="CC0000"/>
                </a:solidFill>
                <a:latin typeface="Comic Sans MS" pitchFamily="66" charset="0"/>
                <a:ea typeface="+mj-ea"/>
                <a:cs typeface="+mj-cs"/>
              </a:rPr>
              <a:t>ith</a:t>
            </a:r>
            <a:r>
              <a:rPr lang="en-US" sz="3200" b="1" kern="0" dirty="0">
                <a:solidFill>
                  <a:srgbClr val="CC0000"/>
                </a:solidFill>
                <a:latin typeface="Comic Sans MS" pitchFamily="66" charset="0"/>
                <a:ea typeface="+mj-ea"/>
                <a:cs typeface="+mj-cs"/>
              </a:rPr>
              <a:t> PV/ SMV Resection for PHC)</a:t>
            </a:r>
            <a:endParaRPr lang="ro-RO" sz="3200" b="1" kern="0" dirty="0">
              <a:solidFill>
                <a:srgbClr val="CC0000"/>
              </a:solidFill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765AA8-1E31-4A29-BEFE-6E1423601556}" type="slidenum">
              <a:rPr lang="ro-RO" smtClean="0"/>
              <a:pPr/>
              <a:t>3</a:t>
            </a:fld>
            <a:endParaRPr lang="ro-RO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CC0000"/>
                </a:solidFill>
                <a:latin typeface="Comic Sans MS" pitchFamily="66" charset="0"/>
              </a:rPr>
              <a:t>Pancreatic Head Cancer (PHC)</a:t>
            </a:r>
            <a:endParaRPr lang="ro-RO" sz="4000" b="1" smtClean="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534400" cy="3429000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endParaRPr lang="en-GB" sz="2400" smtClean="0">
              <a:latin typeface="Comic Sans MS" pitchFamily="66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GB" sz="2800" smtClean="0">
                <a:latin typeface="Comic Sans MS" pitchFamily="66" charset="0"/>
              </a:rPr>
              <a:t>Incidence of a PV/ SMV resection during PD for PHC: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GB" smtClean="0">
                <a:latin typeface="Comic Sans MS" pitchFamily="66" charset="0"/>
              </a:rPr>
              <a:t>2 – 77%</a:t>
            </a:r>
          </a:p>
          <a:p>
            <a:pPr lvl="1" algn="just" eaLnBrk="1" hangingPunct="1">
              <a:lnSpc>
                <a:spcPct val="80000"/>
              </a:lnSpc>
            </a:pPr>
            <a:endParaRPr lang="en-GB" smtClean="0">
              <a:latin typeface="Comic Sans MS" pitchFamily="66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GB" sz="2800" smtClean="0">
                <a:latin typeface="Comic Sans MS" pitchFamily="66" charset="0"/>
              </a:rPr>
              <a:t>Incidence of an arterial resection during PD for PHC: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GB" smtClean="0">
                <a:latin typeface="Comic Sans MS" pitchFamily="66" charset="0"/>
              </a:rPr>
              <a:t>&lt; 10%</a:t>
            </a:r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152400" y="6248400"/>
            <a:ext cx="8458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Witkowski, J Surg Oncol, 2013; Zhou, World J Surg, 2012; Rehders, Surgery, 2012; Mollberg, Ann Surg, 2011; Buchler, Ann Surg, 2010; Siriwerdana, Br J Surg, 2006; Fuhrman, Ann Surg, 1996</a:t>
            </a:r>
            <a:endParaRPr lang="ro-RO"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05853E-1CAE-4D07-A02B-BBFB95FB22E8}" type="slidenum">
              <a:rPr lang="ro-RO" smtClean="0"/>
              <a:pPr/>
              <a:t>30</a:t>
            </a:fld>
            <a:endParaRPr lang="ro-RO" smtClean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0" y="5638800"/>
            <a:ext cx="89154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0" y="6324600"/>
            <a:ext cx="845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Dumitrascu, Minerva Chir, 2014</a:t>
            </a:r>
            <a:endParaRPr lang="ro-RO"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355275-7566-4CE1-B632-D72971A88A70}" type="slidenum">
              <a:rPr lang="ro-RO" smtClean="0"/>
              <a:pPr/>
              <a:t>31</a:t>
            </a:fld>
            <a:endParaRPr lang="ro-RO" smtClean="0"/>
          </a:p>
        </p:txBody>
      </p:sp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600"/>
            <a:ext cx="91154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86200"/>
            <a:ext cx="91440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0" y="6324600"/>
            <a:ext cx="845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Dumitrascu, Minerva Chir, 2014</a:t>
            </a:r>
            <a:endParaRPr lang="ro-RO" sz="1400">
              <a:solidFill>
                <a:schemeClr val="accent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3886200"/>
            <a:ext cx="89916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1FDFB7-9833-4094-9442-413DD4A293A7}" type="slidenum">
              <a:rPr lang="ro-RO" smtClean="0"/>
              <a:pPr/>
              <a:t>32</a:t>
            </a:fld>
            <a:endParaRPr lang="ro-RO" smtClean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0" y="6400800"/>
            <a:ext cx="845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Dumitrascu, Minerva Chir, 2014</a:t>
            </a:r>
            <a:endParaRPr lang="ro-RO" sz="1400">
              <a:solidFill>
                <a:schemeClr val="accent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685800"/>
            <a:ext cx="91440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3612C1-1D72-44C7-A2B9-4B4C3DD25396}" type="slidenum">
              <a:rPr lang="ro-RO" smtClean="0"/>
              <a:pPr/>
              <a:t>33</a:t>
            </a:fld>
            <a:endParaRPr lang="ro-RO" smtClean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0" y="6400800"/>
            <a:ext cx="845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Dumitrascu, Minerva Chir, 2014</a:t>
            </a:r>
            <a:endParaRPr lang="ro-RO" sz="1400">
              <a:solidFill>
                <a:schemeClr val="accent2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848600" y="3962400"/>
            <a:ext cx="9144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581400" y="3962400"/>
            <a:ext cx="8382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CEAE12-0A46-4C46-A8CE-F44B64296D36}" type="slidenum">
              <a:rPr lang="ro-RO" smtClean="0"/>
              <a:pPr/>
              <a:t>34</a:t>
            </a:fld>
            <a:endParaRPr lang="ro-RO" smtClean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81153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0" y="6553200"/>
            <a:ext cx="845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Nakao, Cancers, 2010</a:t>
            </a:r>
            <a:endParaRPr lang="ro-RO" sz="1400">
              <a:solidFill>
                <a:schemeClr val="accent2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152400"/>
            <a:ext cx="8229600" cy="1371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kern="0" dirty="0">
                <a:solidFill>
                  <a:srgbClr val="CC0000"/>
                </a:solidFill>
                <a:latin typeface="Comic Sans MS" pitchFamily="66" charset="0"/>
                <a:ea typeface="+mj-ea"/>
                <a:cs typeface="+mj-cs"/>
              </a:rPr>
              <a:t>Correlation of the Type of PV/ SMV Invasion with Survival in PHC</a:t>
            </a:r>
            <a:endParaRPr lang="ro-RO" sz="3200" b="1" kern="0" dirty="0">
              <a:solidFill>
                <a:srgbClr val="CC0000"/>
              </a:solidFill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DC87B3-AA9A-4503-B84A-05B0C59352F3}" type="slidenum">
              <a:rPr lang="ro-RO" smtClean="0"/>
              <a:pPr/>
              <a:t>35</a:t>
            </a:fld>
            <a:endParaRPr lang="ro-RO" smtClean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0" y="6400800"/>
            <a:ext cx="845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Dumitrascu, Minerva Chir, 2014</a:t>
            </a:r>
            <a:endParaRPr lang="ro-RO"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60F368-9389-48FC-907B-16BB9ACC0D12}" type="slidenum">
              <a:rPr lang="ro-RO" smtClean="0"/>
              <a:pPr/>
              <a:t>36</a:t>
            </a:fld>
            <a:endParaRPr lang="ro-RO" smtClean="0"/>
          </a:p>
        </p:txBody>
      </p:sp>
      <p:pic>
        <p:nvPicPr>
          <p:cNvPr id="5017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396240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9975" y="762000"/>
            <a:ext cx="55340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0" y="6400800"/>
            <a:ext cx="845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Dumitrascu, Minerva Chir, 2014</a:t>
            </a:r>
            <a:endParaRPr lang="ro-RO"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B6BF7D-C498-4124-AABF-113DB868CE31}" type="slidenum">
              <a:rPr lang="ro-RO" smtClean="0"/>
              <a:pPr/>
              <a:t>37</a:t>
            </a:fld>
            <a:endParaRPr lang="ro-RO" smtClean="0"/>
          </a:p>
        </p:txBody>
      </p:sp>
      <p:pic>
        <p:nvPicPr>
          <p:cNvPr id="5120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436245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0" y="6400800"/>
            <a:ext cx="845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Dumitrascu, Minerva Chir, 2014</a:t>
            </a:r>
            <a:endParaRPr lang="ro-RO" sz="1400">
              <a:solidFill>
                <a:schemeClr val="accent2"/>
              </a:solidFill>
            </a:endParaRP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762000"/>
            <a:ext cx="340995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162800" cy="1524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3100" b="1" dirty="0" err="1" smtClean="0">
                <a:solidFill>
                  <a:srgbClr val="FF0000"/>
                </a:solidFill>
              </a:rPr>
              <a:t>Fundeni</a:t>
            </a:r>
            <a:r>
              <a:rPr lang="en-US" sz="3100" b="1" dirty="0" smtClean="0">
                <a:solidFill>
                  <a:srgbClr val="FF0000"/>
                </a:solidFill>
              </a:rPr>
              <a:t> Clinical Institute Experience</a:t>
            </a:r>
            <a:br>
              <a:rPr lang="en-US" sz="3100" b="1" dirty="0" smtClean="0">
                <a:solidFill>
                  <a:srgbClr val="FF0000"/>
                </a:solidFill>
              </a:rPr>
            </a:br>
            <a:r>
              <a:rPr lang="en-US" sz="3100" b="1" dirty="0" smtClean="0"/>
              <a:t>2002 – 2014</a:t>
            </a:r>
            <a:r>
              <a:rPr lang="en-US" sz="3100" b="1" dirty="0" smtClean="0">
                <a:solidFill>
                  <a:srgbClr val="FF0000"/>
                </a:solidFill>
              </a:rPr>
              <a:t/>
            </a:r>
            <a:br>
              <a:rPr lang="en-US" sz="3100" b="1" dirty="0" smtClean="0">
                <a:solidFill>
                  <a:srgbClr val="FF0000"/>
                </a:solidFill>
              </a:rPr>
            </a:br>
            <a:r>
              <a:rPr lang="en-US" sz="3100" b="1" dirty="0" smtClean="0">
                <a:solidFill>
                  <a:srgbClr val="FF0000"/>
                </a:solidFill>
              </a:rPr>
              <a:t>842 </a:t>
            </a:r>
            <a:r>
              <a:rPr lang="en-US" sz="3100" b="1" dirty="0" err="1" smtClean="0">
                <a:solidFill>
                  <a:srgbClr val="FF0000"/>
                </a:solidFill>
              </a:rPr>
              <a:t>Pancreaticoduodenectomies</a:t>
            </a:r>
            <a:r>
              <a:rPr lang="en-US" sz="31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i="1" dirty="0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71600"/>
            <a:ext cx="4800600" cy="5334000"/>
          </a:xfrm>
        </p:spPr>
      </p:pic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743200"/>
            <a:ext cx="44958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0" y="14478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307 PD for PDAC</a:t>
            </a:r>
            <a:r>
              <a:rPr lang="en-US" sz="32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3200" b="1" i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E973A8-C6A6-4F12-BBB8-F5DC28EB85B0}" type="slidenum">
              <a:rPr lang="ro-RO" smtClean="0"/>
              <a:pPr/>
              <a:t>39</a:t>
            </a:fld>
            <a:endParaRPr lang="ro-RO" smtClean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006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52400"/>
            <a:ext cx="26098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228600"/>
            <a:ext cx="10287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1905000"/>
            <a:ext cx="8686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latin typeface="Comic Sans MS" pitchFamily="66" charset="0"/>
                <a:cs typeface="+mn-cs"/>
              </a:rPr>
              <a:t>PV/ SMV involvement is no longer a contraindication for resection in PDAC</a:t>
            </a:r>
          </a:p>
          <a:p>
            <a:pPr marL="800100" lvl="1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latin typeface="Comic Sans MS" pitchFamily="66" charset="0"/>
                <a:cs typeface="+mn-cs"/>
              </a:rPr>
              <a:t>If reconstruction is possible</a:t>
            </a:r>
          </a:p>
          <a:p>
            <a:pPr marL="800100" lvl="1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latin typeface="Comic Sans MS" pitchFamily="66" charset="0"/>
                <a:cs typeface="+mn-cs"/>
              </a:rPr>
              <a:t>If a compete tumor removal is possible</a:t>
            </a:r>
          </a:p>
          <a:p>
            <a:pPr marL="800100" lvl="1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kern="0" dirty="0">
              <a:latin typeface="Comic Sans MS" pitchFamily="66" charset="0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latin typeface="Comic Sans MS" pitchFamily="66" charset="0"/>
                <a:cs typeface="+mn-cs"/>
              </a:rPr>
              <a:t>A trend toward an increased morbidity/ mortality </a:t>
            </a:r>
            <a:r>
              <a:rPr lang="en-US" sz="2000" kern="0" dirty="0" err="1">
                <a:latin typeface="Comic Sans MS" pitchFamily="66" charset="0"/>
                <a:cs typeface="+mn-cs"/>
              </a:rPr>
              <a:t>rares</a:t>
            </a:r>
            <a:r>
              <a:rPr lang="en-US" sz="2000" kern="0" dirty="0">
                <a:latin typeface="Comic Sans MS" pitchFamily="66" charset="0"/>
                <a:cs typeface="+mn-cs"/>
              </a:rPr>
              <a:t> should be expected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kern="0" dirty="0">
              <a:latin typeface="Comic Sans MS" pitchFamily="66" charset="0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latin typeface="Comic Sans MS" pitchFamily="66" charset="0"/>
                <a:cs typeface="+mn-cs"/>
              </a:rPr>
              <a:t>Recommended to be performed in high-volume centers after a multidisciplinary approach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kern="0" dirty="0">
              <a:latin typeface="Comic Sans MS" pitchFamily="66" charset="0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latin typeface="Comic Sans MS" pitchFamily="66" charset="0"/>
                <a:cs typeface="+mn-cs"/>
              </a:rPr>
              <a:t>Routine </a:t>
            </a:r>
            <a:r>
              <a:rPr lang="en-US" sz="2000" kern="0" dirty="0" err="1">
                <a:latin typeface="Comic Sans MS" pitchFamily="66" charset="0"/>
                <a:cs typeface="+mn-cs"/>
              </a:rPr>
              <a:t>neoadjuvant</a:t>
            </a:r>
            <a:r>
              <a:rPr lang="en-US" sz="2000" kern="0" dirty="0">
                <a:latin typeface="Comic Sans MS" pitchFamily="66" charset="0"/>
                <a:cs typeface="+mn-cs"/>
              </a:rPr>
              <a:t> treatment is not recommended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kern="0" dirty="0">
              <a:latin typeface="Comic Sans MS" pitchFamily="66" charset="0"/>
              <a:cs typeface="+mn-cs"/>
            </a:endParaRPr>
          </a:p>
        </p:txBody>
      </p:sp>
      <p:sp>
        <p:nvSpPr>
          <p:cNvPr id="542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CC0000"/>
                </a:solidFill>
                <a:latin typeface="Comic Sans MS" pitchFamily="66" charset="0"/>
              </a:rPr>
              <a:t>Take Home Messages</a:t>
            </a:r>
            <a:endParaRPr lang="ro-RO" sz="4000" b="1" smtClean="0">
              <a:solidFill>
                <a:srgbClr val="CC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0D3EEA-D253-4AC3-B931-E0ADA1FF8EEF}" type="slidenum">
              <a:rPr lang="ro-RO" smtClean="0"/>
              <a:pPr/>
              <a:t>4</a:t>
            </a:fld>
            <a:endParaRPr lang="ro-RO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CC0000"/>
                </a:solidFill>
                <a:latin typeface="Comic Sans MS" pitchFamily="66" charset="0"/>
              </a:rPr>
              <a:t>Rationale for Vascular Resections </a:t>
            </a:r>
            <a:br>
              <a:rPr lang="en-US" sz="3600" b="1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en-US" sz="3600" b="1" smtClean="0">
                <a:solidFill>
                  <a:srgbClr val="CC0000"/>
                </a:solidFill>
                <a:latin typeface="Comic Sans MS" pitchFamily="66" charset="0"/>
              </a:rPr>
              <a:t>in PHC</a:t>
            </a:r>
            <a:endParaRPr lang="ro-RO" sz="3600" b="1" smtClean="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4953000" y="640080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Konstantinidis, Ann Surg, 2013</a:t>
            </a:r>
            <a:endParaRPr lang="ro-RO" sz="1400">
              <a:solidFill>
                <a:schemeClr val="accent2"/>
              </a:solidFill>
            </a:endParaRP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752600"/>
            <a:ext cx="4060825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5257800" y="2209800"/>
            <a:ext cx="3048000" cy="739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omic Sans MS" pitchFamily="66" charset="0"/>
              </a:rPr>
              <a:t>Unresected locally-advanced PHC</a:t>
            </a:r>
          </a:p>
          <a:p>
            <a:pPr algn="ctr"/>
            <a:r>
              <a:rPr lang="en-US" sz="1400">
                <a:latin typeface="Comic Sans MS" pitchFamily="66" charset="0"/>
              </a:rPr>
              <a:t>Vs.</a:t>
            </a:r>
          </a:p>
          <a:p>
            <a:pPr algn="ctr"/>
            <a:r>
              <a:rPr lang="en-US" sz="1400">
                <a:latin typeface="Comic Sans MS" pitchFamily="66" charset="0"/>
              </a:rPr>
              <a:t>R1 resected PHC</a:t>
            </a:r>
            <a:endParaRPr lang="ro-RO" sz="1400">
              <a:latin typeface="Comic Sans MS" pitchFamily="66" charset="0"/>
            </a:endParaRPr>
          </a:p>
        </p:txBody>
      </p:sp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05000"/>
            <a:ext cx="3657600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152400" y="6019800"/>
            <a:ext cx="411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Kato, Hepatobiliary Pancreat Dis Sci, 2013</a:t>
            </a:r>
            <a:endParaRPr lang="ro-RO"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5244A2-85EB-438D-A66F-0EA843EB37D8}" type="slidenum">
              <a:rPr lang="ro-RO" smtClean="0"/>
              <a:pPr/>
              <a:t>40</a:t>
            </a:fld>
            <a:endParaRPr lang="ro-RO" smtClean="0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CC0000"/>
                </a:solidFill>
                <a:latin typeface="Comic Sans MS" pitchFamily="66" charset="0"/>
              </a:rPr>
              <a:t>Take Home Messages</a:t>
            </a:r>
            <a:endParaRPr lang="ro-RO" sz="4000" b="1" smtClean="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2057400" y="4953000"/>
            <a:ext cx="420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CT</a:t>
            </a:r>
            <a:endParaRPr lang="ro-RO" sz="1400">
              <a:solidFill>
                <a:schemeClr val="bg1"/>
              </a:solidFill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590800" y="5105400"/>
            <a:ext cx="569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SMA</a:t>
            </a:r>
            <a:endParaRPr lang="ro-RO" sz="1400">
              <a:solidFill>
                <a:schemeClr val="bg1"/>
              </a:solidFill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7315200" y="4800600"/>
            <a:ext cx="569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SMA</a:t>
            </a:r>
            <a:endParaRPr lang="ro-RO" sz="1400">
              <a:solidFill>
                <a:schemeClr val="bg1"/>
              </a:solidFill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7239000" y="4267200"/>
            <a:ext cx="569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SMV</a:t>
            </a:r>
            <a:endParaRPr lang="ro-RO" sz="1400">
              <a:solidFill>
                <a:schemeClr val="bg1"/>
              </a:solidFill>
            </a:endParaRP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3124200" y="4724400"/>
            <a:ext cx="569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SMV</a:t>
            </a:r>
            <a:endParaRPr lang="ro-RO" sz="1400">
              <a:solidFill>
                <a:schemeClr val="bg1"/>
              </a:solidFill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3276600" y="2667000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Mp</a:t>
            </a:r>
            <a:endParaRPr lang="ro-RO" sz="1400">
              <a:solidFill>
                <a:schemeClr val="bg1"/>
              </a:solidFill>
            </a:endParaRP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3200400" y="2362200"/>
            <a:ext cx="438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IVC</a:t>
            </a:r>
            <a:endParaRPr lang="ro-RO">
              <a:solidFill>
                <a:schemeClr val="bg1"/>
              </a:solidFill>
            </a:endParaRP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2803525" y="2319338"/>
            <a:ext cx="2778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</a:t>
            </a:r>
            <a:endParaRPr lang="ro-RO">
              <a:solidFill>
                <a:schemeClr val="bg1"/>
              </a:solidFill>
            </a:endParaRPr>
          </a:p>
        </p:txBody>
      </p: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228600" y="914400"/>
            <a:ext cx="8763000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800">
              <a:latin typeface="Comic Sans MS" pitchFamily="66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PV/ SMV resection can be safely performed with acceptable morbidity and mortality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endParaRPr lang="en-US" sz="2400" b="1">
              <a:latin typeface="Comic Sans MS" pitchFamily="66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Grafts are rarely needed for venous reconstruction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endParaRPr lang="en-US" sz="2400" b="1">
              <a:latin typeface="Comic Sans MS" pitchFamily="66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Posterior approach PD facilitates the venous reconstruction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endParaRPr lang="en-US" sz="2400" b="1">
              <a:latin typeface="Comic Sans MS" pitchFamily="66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Survival rates comparable with PD without PV/ SMV resection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endParaRPr lang="en-US" sz="24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8674E8-7774-491B-92AE-6C2BD1DE1D56}" type="slidenum">
              <a:rPr lang="ro-RO" smtClean="0"/>
              <a:pPr/>
              <a:t>41</a:t>
            </a:fld>
            <a:endParaRPr lang="ro-RO" smtClean="0"/>
          </a:p>
        </p:txBody>
      </p:sp>
      <p:sp>
        <p:nvSpPr>
          <p:cNvPr id="56322" name="Text Box 3"/>
          <p:cNvSpPr txBox="1">
            <a:spLocks noChangeArrowheads="1"/>
          </p:cNvSpPr>
          <p:nvPr/>
        </p:nvSpPr>
        <p:spPr bwMode="auto">
          <a:xfrm>
            <a:off x="2057400" y="4953000"/>
            <a:ext cx="420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CT</a:t>
            </a:r>
            <a:endParaRPr lang="ro-RO" sz="1400">
              <a:solidFill>
                <a:schemeClr val="bg1"/>
              </a:solidFill>
            </a:endParaRPr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2590800" y="5105400"/>
            <a:ext cx="569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SMA</a:t>
            </a:r>
            <a:endParaRPr lang="ro-RO" sz="1400">
              <a:solidFill>
                <a:schemeClr val="bg1"/>
              </a:solidFill>
            </a:endParaRPr>
          </a:p>
        </p:txBody>
      </p:sp>
      <p:sp>
        <p:nvSpPr>
          <p:cNvPr id="56324" name="Text Box 5"/>
          <p:cNvSpPr txBox="1">
            <a:spLocks noChangeArrowheads="1"/>
          </p:cNvSpPr>
          <p:nvPr/>
        </p:nvSpPr>
        <p:spPr bwMode="auto">
          <a:xfrm>
            <a:off x="7315200" y="4800600"/>
            <a:ext cx="569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SMA</a:t>
            </a:r>
            <a:endParaRPr lang="ro-RO" sz="1400">
              <a:solidFill>
                <a:schemeClr val="bg1"/>
              </a:solidFill>
            </a:endParaRPr>
          </a:p>
        </p:txBody>
      </p:sp>
      <p:sp>
        <p:nvSpPr>
          <p:cNvPr id="56325" name="Text Box 6"/>
          <p:cNvSpPr txBox="1">
            <a:spLocks noChangeArrowheads="1"/>
          </p:cNvSpPr>
          <p:nvPr/>
        </p:nvSpPr>
        <p:spPr bwMode="auto">
          <a:xfrm>
            <a:off x="7239000" y="4267200"/>
            <a:ext cx="569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SMV</a:t>
            </a:r>
            <a:endParaRPr lang="ro-RO" sz="1400">
              <a:solidFill>
                <a:schemeClr val="bg1"/>
              </a:solidFill>
            </a:endParaRPr>
          </a:p>
        </p:txBody>
      </p:sp>
      <p:sp>
        <p:nvSpPr>
          <p:cNvPr id="56326" name="Text Box 7"/>
          <p:cNvSpPr txBox="1">
            <a:spLocks noChangeArrowheads="1"/>
          </p:cNvSpPr>
          <p:nvPr/>
        </p:nvSpPr>
        <p:spPr bwMode="auto">
          <a:xfrm>
            <a:off x="3124200" y="4724400"/>
            <a:ext cx="569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SMV</a:t>
            </a:r>
            <a:endParaRPr lang="ro-RO" sz="1400">
              <a:solidFill>
                <a:schemeClr val="bg1"/>
              </a:solidFill>
            </a:endParaRPr>
          </a:p>
        </p:txBody>
      </p:sp>
      <p:sp>
        <p:nvSpPr>
          <p:cNvPr id="56327" name="Text Box 8"/>
          <p:cNvSpPr txBox="1">
            <a:spLocks noChangeArrowheads="1"/>
          </p:cNvSpPr>
          <p:nvPr/>
        </p:nvSpPr>
        <p:spPr bwMode="auto">
          <a:xfrm>
            <a:off x="3276600" y="2667000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Mp</a:t>
            </a:r>
            <a:endParaRPr lang="ro-RO" sz="1400">
              <a:solidFill>
                <a:schemeClr val="bg1"/>
              </a:solidFill>
            </a:endParaRPr>
          </a:p>
        </p:txBody>
      </p:sp>
      <p:sp>
        <p:nvSpPr>
          <p:cNvPr id="56328" name="Text Box 9"/>
          <p:cNvSpPr txBox="1">
            <a:spLocks noChangeArrowheads="1"/>
          </p:cNvSpPr>
          <p:nvPr/>
        </p:nvSpPr>
        <p:spPr bwMode="auto">
          <a:xfrm>
            <a:off x="3200400" y="2362200"/>
            <a:ext cx="438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IVC</a:t>
            </a:r>
            <a:endParaRPr lang="ro-RO">
              <a:solidFill>
                <a:schemeClr val="bg1"/>
              </a:solidFill>
            </a:endParaRPr>
          </a:p>
        </p:txBody>
      </p:sp>
      <p:sp>
        <p:nvSpPr>
          <p:cNvPr id="56329" name="Text Box 10"/>
          <p:cNvSpPr txBox="1">
            <a:spLocks noChangeArrowheads="1"/>
          </p:cNvSpPr>
          <p:nvPr/>
        </p:nvSpPr>
        <p:spPr bwMode="auto">
          <a:xfrm>
            <a:off x="2803525" y="2319338"/>
            <a:ext cx="2778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</a:t>
            </a:r>
            <a:endParaRPr lang="ro-RO">
              <a:solidFill>
                <a:schemeClr val="bg1"/>
              </a:solidFill>
            </a:endParaRPr>
          </a:p>
        </p:txBody>
      </p:sp>
      <p:pic>
        <p:nvPicPr>
          <p:cNvPr id="563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849813"/>
            <a:ext cx="2819400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CE143C-3F44-4E55-A77F-869FDB020159}" type="slidenum">
              <a:rPr lang="ro-RO" smtClean="0"/>
              <a:pPr/>
              <a:t>5</a:t>
            </a:fld>
            <a:endParaRPr lang="ro-RO" smtClean="0"/>
          </a:p>
        </p:txBody>
      </p:sp>
      <p:sp>
        <p:nvSpPr>
          <p:cNvPr id="7" name="Rectangle 6"/>
          <p:cNvSpPr/>
          <p:nvPr/>
        </p:nvSpPr>
        <p:spPr>
          <a:xfrm>
            <a:off x="1219200" y="5105400"/>
            <a:ext cx="2819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787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1371600"/>
            <a:ext cx="15430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0540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3900" y="1143000"/>
            <a:ext cx="4610100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5715000"/>
            <a:ext cx="15430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876800" y="3048000"/>
            <a:ext cx="2133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A09707-09E0-4C80-B873-CBD2D85B6ED3}" type="slidenum">
              <a:rPr lang="ro-RO" smtClean="0"/>
              <a:pPr/>
              <a:t>7</a:t>
            </a:fld>
            <a:endParaRPr lang="ro-RO" smtClean="0"/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6553200"/>
            <a:ext cx="845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Nakao, Cancers, 2010</a:t>
            </a:r>
            <a:endParaRPr lang="ro-RO" sz="1400">
              <a:solidFill>
                <a:schemeClr val="accent2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CC0000"/>
                </a:solidFill>
                <a:latin typeface="Comic Sans MS" pitchFamily="66" charset="0"/>
              </a:rPr>
              <a:t>Indications for Vascular Resections</a:t>
            </a:r>
            <a:br>
              <a:rPr lang="en-US" sz="3200" b="1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en-US" sz="3200" b="1" smtClean="0">
                <a:solidFill>
                  <a:srgbClr val="CC0000"/>
                </a:solidFill>
                <a:latin typeface="Comic Sans MS" pitchFamily="66" charset="0"/>
              </a:rPr>
              <a:t> in PHC</a:t>
            </a:r>
            <a:endParaRPr lang="ro-RO" sz="3200" b="1" smtClean="0">
              <a:solidFill>
                <a:srgbClr val="CC0000"/>
              </a:solidFill>
              <a:latin typeface="Comic Sans MS" pitchFamily="66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7848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4953000" y="3352800"/>
            <a:ext cx="4038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(invasion &lt; 180° of vascular circumference)</a:t>
            </a:r>
          </a:p>
        </p:txBody>
      </p:sp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5105400" y="4800600"/>
            <a:ext cx="4038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(invasion &gt; 180° of vascular circumference)</a:t>
            </a:r>
          </a:p>
        </p:txBody>
      </p:sp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1676400" y="5791200"/>
            <a:ext cx="4038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(invasion &gt; 180° of vascular circumference)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3C103C-C9F8-4397-BFDD-7744A04607CE}" type="slidenum">
              <a:rPr lang="ro-RO" smtClean="0"/>
              <a:pPr/>
              <a:t>8</a:t>
            </a:fld>
            <a:endParaRPr lang="ro-RO" smtClean="0"/>
          </a:p>
        </p:txBody>
      </p:sp>
      <p:pic>
        <p:nvPicPr>
          <p:cNvPr id="21506" name="Picture 2" descr="G:\CapitolCarteHPB2015PDAC\CancerPancreas\Figura1CancerPancreas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371600"/>
            <a:ext cx="648017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8600" y="457200"/>
            <a:ext cx="8229600" cy="990600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en-US" sz="4000" b="1" kern="0" dirty="0" err="1">
                <a:solidFill>
                  <a:srgbClr val="CC0000"/>
                </a:solidFill>
                <a:latin typeface="Comic Sans MS" pitchFamily="66" charset="0"/>
                <a:ea typeface="+mj-ea"/>
                <a:cs typeface="+mj-cs"/>
              </a:rPr>
              <a:t>Resectable</a:t>
            </a:r>
            <a:r>
              <a:rPr lang="en-US" sz="4000" b="1" kern="0" dirty="0">
                <a:solidFill>
                  <a:srgbClr val="CC0000"/>
                </a:solidFill>
                <a:latin typeface="Comic Sans MS" pitchFamily="66" charset="0"/>
                <a:ea typeface="+mj-ea"/>
                <a:cs typeface="+mj-cs"/>
              </a:rPr>
              <a:t> PHC</a:t>
            </a:r>
            <a:endParaRPr lang="ro-RO" sz="4000" b="1" kern="0" dirty="0">
              <a:solidFill>
                <a:srgbClr val="CC0000"/>
              </a:solidFill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30CDB1-81FB-4793-A5EE-C6B48F924711}" type="slidenum">
              <a:rPr lang="ro-RO" smtClean="0"/>
              <a:pPr/>
              <a:t>9</a:t>
            </a:fld>
            <a:endParaRPr lang="ro-RO" smtClean="0"/>
          </a:p>
        </p:txBody>
      </p:sp>
      <p:pic>
        <p:nvPicPr>
          <p:cNvPr id="225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828800"/>
            <a:ext cx="5943600" cy="482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52400"/>
            <a:ext cx="8229600" cy="1295400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en-US" sz="4000" b="1" kern="0" dirty="0">
                <a:solidFill>
                  <a:srgbClr val="CC0000"/>
                </a:solidFill>
                <a:latin typeface="Comic Sans MS" pitchFamily="66" charset="0"/>
                <a:ea typeface="+mj-ea"/>
                <a:cs typeface="+mj-cs"/>
              </a:rPr>
              <a:t>Borderline </a:t>
            </a:r>
            <a:r>
              <a:rPr lang="en-US" sz="4000" b="1" kern="0" dirty="0" err="1">
                <a:solidFill>
                  <a:srgbClr val="CC0000"/>
                </a:solidFill>
                <a:latin typeface="Comic Sans MS" pitchFamily="66" charset="0"/>
                <a:ea typeface="+mj-ea"/>
                <a:cs typeface="+mj-cs"/>
              </a:rPr>
              <a:t>Resectable</a:t>
            </a:r>
            <a:r>
              <a:rPr lang="en-US" sz="4000" b="1" kern="0" dirty="0">
                <a:solidFill>
                  <a:srgbClr val="CC0000"/>
                </a:solidFill>
                <a:latin typeface="Comic Sans MS" pitchFamily="66" charset="0"/>
                <a:ea typeface="+mj-ea"/>
                <a:cs typeface="+mj-cs"/>
              </a:rPr>
              <a:t> PHC</a:t>
            </a:r>
          </a:p>
          <a:p>
            <a:pPr algn="ctr">
              <a:defRPr/>
            </a:pPr>
            <a:r>
              <a:rPr lang="en-US" sz="4000" b="1" kern="0" dirty="0">
                <a:solidFill>
                  <a:srgbClr val="CC0000"/>
                </a:solidFill>
                <a:latin typeface="Comic Sans MS" pitchFamily="66" charset="0"/>
                <a:ea typeface="+mj-ea"/>
                <a:cs typeface="+mj-cs"/>
              </a:rPr>
              <a:t>(PV-SMV confluence abutment)</a:t>
            </a:r>
            <a:endParaRPr lang="ro-RO" sz="4000" b="1" kern="0" dirty="0">
              <a:solidFill>
                <a:srgbClr val="CC0000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1676400" y="1371600"/>
            <a:ext cx="579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(invasion &lt; 180° of vascular circumference)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1509</TotalTime>
  <Words>951</Words>
  <Application>Microsoft Office PowerPoint</Application>
  <PresentationFormat>On-screen Show (4:3)</PresentationFormat>
  <Paragraphs>228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Comic Sans MS</vt:lpstr>
      <vt:lpstr>Times New Roman</vt:lpstr>
      <vt:lpstr>Default Design</vt:lpstr>
      <vt:lpstr>Pancreatoduodenectomy with venous resection for pancreatic cancer</vt:lpstr>
      <vt:lpstr>Pancreatic Head Cancer (PHC)</vt:lpstr>
      <vt:lpstr>Pancreatic Head Cancer (PHC)</vt:lpstr>
      <vt:lpstr>Rationale for Vascular Resections  in PHC</vt:lpstr>
      <vt:lpstr>Slide 5</vt:lpstr>
      <vt:lpstr>Slide 6</vt:lpstr>
      <vt:lpstr>Indications for Vascular Resections  in PHC</vt:lpstr>
      <vt:lpstr>Slide 8</vt:lpstr>
      <vt:lpstr>Slide 9</vt:lpstr>
      <vt:lpstr>Slide 10</vt:lpstr>
      <vt:lpstr>PV/ SMV Resection in PHC</vt:lpstr>
      <vt:lpstr>The management of PV/ SMV invasion depends on:</vt:lpstr>
      <vt:lpstr>Principles of PV/ SMV Resection in PD</vt:lpstr>
      <vt:lpstr>Posterior Approach PD  in PHC with PV/ SMV invasion</vt:lpstr>
      <vt:lpstr>Posterior Approach PD  in PHC with PV/ SMV invasion</vt:lpstr>
      <vt:lpstr>Posterior Approach PD  in PHC with PV/ SMV invasion Fundeni Clinical Institute Experience</vt:lpstr>
      <vt:lpstr>Posterior Approach PD  in PHC with PV/ SMV invasion Fundeni Clinical Institute Experience</vt:lpstr>
      <vt:lpstr>Slide 18</vt:lpstr>
      <vt:lpstr>Posterior Approach PD - Technique</vt:lpstr>
      <vt:lpstr>Posterior Approach PD  in PHC with SMV invasion</vt:lpstr>
      <vt:lpstr>Technical details</vt:lpstr>
      <vt:lpstr>Technical details</vt:lpstr>
      <vt:lpstr>Technical details</vt:lpstr>
      <vt:lpstr>Technical details</vt:lpstr>
      <vt:lpstr>Technical details</vt:lpstr>
      <vt:lpstr>Outcomes in PD with PV/ SMV Resection for PHC</vt:lpstr>
      <vt:lpstr>Outcomes in PD with PV/ SMV Resection for PHC</vt:lpstr>
      <vt:lpstr>Outcomes in PD with PV/ SMV Resection for PHC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  Fundeni Clinical Institute Experience 2002 – 2014 842 Pancreaticoduodenectomies    </vt:lpstr>
      <vt:lpstr>Take Home Messages</vt:lpstr>
      <vt:lpstr>Take Home Messages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traian</dc:creator>
  <cp:lastModifiedBy>traian</cp:lastModifiedBy>
  <cp:revision>194</cp:revision>
  <cp:lastPrinted>1601-01-01T00:00:00Z</cp:lastPrinted>
  <dcterms:created xsi:type="dcterms:W3CDTF">2013-03-19T16:00:05Z</dcterms:created>
  <dcterms:modified xsi:type="dcterms:W3CDTF">2016-10-25T08:42:42Z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